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32"/>
  </p:notesMasterIdLst>
  <p:sldIdLst>
    <p:sldId id="256" r:id="rId2"/>
    <p:sldId id="257" r:id="rId3"/>
    <p:sldId id="258" r:id="rId4"/>
    <p:sldId id="259" r:id="rId5"/>
    <p:sldId id="260" r:id="rId6"/>
    <p:sldId id="261"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610ED-2A6E-471E-BB2F-6886229697F7}" type="datetimeFigureOut">
              <a:rPr lang="en-US" smtClean="0"/>
              <a:t>10/2/2017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0AAE4-F54F-48D2-BCFF-3414752F8309}" type="slidenum">
              <a:rPr lang="en-US" smtClean="0"/>
              <a:t>‹#›</a:t>
            </a:fld>
            <a:endParaRPr lang="en-US"/>
          </a:p>
        </p:txBody>
      </p:sp>
    </p:spTree>
    <p:extLst>
      <p:ext uri="{BB962C8B-B14F-4D97-AF65-F5344CB8AC3E}">
        <p14:creationId xmlns:p14="http://schemas.microsoft.com/office/powerpoint/2010/main" val="313095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xfrm>
            <a:off x="777875" y="4418013"/>
            <a:ext cx="5624513" cy="134889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defRPr/>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To solve health problems, epidemiology practitioners, or epidemiologists, use a four-step scientific approach that includes</a:t>
            </a:r>
          </a:p>
          <a:p>
            <a:pPr>
              <a:lnSpc>
                <a:spcPct val="150000"/>
              </a:lnSpc>
              <a:defRPr/>
            </a:pPr>
            <a:endParaRPr lang="en-US" altLang="en-US" dirty="0" smtClean="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data collection,</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assessment,</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hypothesis testing, and</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action.</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When using the scientific approach, data are collected, and an initial assessment (or hypothesis) is conducted. The hypothesis is then tested, and the resulting information is used to take action. </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DIRECT</a:t>
            </a:r>
            <a:r>
              <a:rPr lang="en-US" altLang="en-US" dirty="0" smtClean="0">
                <a:latin typeface="Arial" panose="020B0604020202020204" pitchFamily="34" charset="0"/>
                <a:cs typeface="Arial" panose="020B0604020202020204" pitchFamily="34" charset="0"/>
              </a:rPr>
              <a:t> participants to the boxes on the far right.&gt;</a:t>
            </a:r>
          </a:p>
          <a:p>
            <a:pPr>
              <a:lnSpc>
                <a:spcPct val="150000"/>
              </a:lnSpc>
              <a:defRPr/>
            </a:pPr>
            <a:r>
              <a:rPr lang="en-US" altLang="en-US" dirty="0" smtClean="0">
                <a:latin typeface="Arial" panose="020B0604020202020204" pitchFamily="34" charset="0"/>
                <a:cs typeface="Arial" panose="020B0604020202020204" pitchFamily="34" charset="0"/>
              </a:rPr>
              <a:t> </a:t>
            </a:r>
          </a:p>
          <a:p>
            <a:pPr>
              <a:lnSpc>
                <a:spcPct val="150000"/>
              </a:lnSpc>
              <a:defRPr/>
            </a:pPr>
            <a:r>
              <a:rPr lang="en-US" altLang="en-US" dirty="0" smtClean="0">
                <a:latin typeface="Arial" panose="020B0604020202020204" pitchFamily="34" charset="0"/>
                <a:cs typeface="Arial" panose="020B0604020202020204" pitchFamily="34" charset="0"/>
              </a:rPr>
              <a:t>This portion of solving health problems illustrates how the epidemiologist uses each step in the scientific approach. </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First, data are collected about health problems occurring among the population through public health surveillance. The data collected include information about when the problem occurred, as well as where and who were affected (that is, time, place, and person). This is known as </a:t>
            </a:r>
            <a:r>
              <a:rPr lang="en-US" altLang="en-US" i="1" dirty="0" smtClean="0">
                <a:latin typeface="Arial" panose="020B0604020202020204" pitchFamily="34" charset="0"/>
                <a:cs typeface="Arial" panose="020B0604020202020204" pitchFamily="34" charset="0"/>
              </a:rPr>
              <a:t>descriptive epidemiology</a:t>
            </a:r>
            <a:r>
              <a:rPr lang="en-US" altLang="en-US" dirty="0" smtClean="0">
                <a:latin typeface="Arial" panose="020B0604020202020204" pitchFamily="34" charset="0"/>
                <a:cs typeface="Arial" panose="020B0604020202020204" pitchFamily="34" charset="0"/>
              </a:rPr>
              <a:t>, and it will be covered in greater detail later in the course.</a:t>
            </a:r>
          </a:p>
          <a:p>
            <a:pPr>
              <a:lnSpc>
                <a:spcPct val="150000"/>
              </a:lnSpc>
              <a:defRPr/>
            </a:pPr>
            <a:r>
              <a:rPr lang="en-US" altLang="en-US" dirty="0" smtClean="0">
                <a:latin typeface="Arial" panose="020B0604020202020204" pitchFamily="34" charset="0"/>
                <a:cs typeface="Arial" panose="020B0604020202020204" pitchFamily="34" charset="0"/>
              </a:rPr>
              <a:t> </a:t>
            </a:r>
          </a:p>
          <a:p>
            <a:pPr>
              <a:lnSpc>
                <a:spcPct val="150000"/>
              </a:lnSpc>
              <a:defRPr/>
            </a:pPr>
            <a:r>
              <a:rPr lang="en-US" altLang="en-US" dirty="0" smtClean="0">
                <a:latin typeface="Arial" panose="020B0604020202020204" pitchFamily="34" charset="0"/>
                <a:cs typeface="Arial" panose="020B0604020202020204" pitchFamily="34" charset="0"/>
              </a:rPr>
              <a:t>Next, the epidemiologist establishes inferences on the basis of the collected data and draws initial conclusions on the basis of those data. From there, he or she uses the information to generate hypotheses about what might be causing the health problem.</a:t>
            </a:r>
          </a:p>
          <a:p>
            <a:pPr>
              <a:lnSpc>
                <a:spcPct val="150000"/>
              </a:lnSpc>
              <a:defRPr/>
            </a:pPr>
            <a:r>
              <a:rPr lang="en-US" altLang="en-US" dirty="0" smtClean="0">
                <a:latin typeface="Arial" panose="020B0604020202020204" pitchFamily="34" charset="0"/>
                <a:cs typeface="Arial" panose="020B0604020202020204" pitchFamily="34" charset="0"/>
              </a:rPr>
              <a:t> </a:t>
            </a:r>
          </a:p>
          <a:p>
            <a:pPr>
              <a:lnSpc>
                <a:spcPct val="150000"/>
              </a:lnSpc>
              <a:defRPr/>
            </a:pPr>
            <a:r>
              <a:rPr lang="en-US" altLang="en-US" dirty="0" smtClean="0">
                <a:latin typeface="Arial" panose="020B0604020202020204" pitchFamily="34" charset="0"/>
                <a:cs typeface="Arial" panose="020B0604020202020204" pitchFamily="34" charset="0"/>
              </a:rPr>
              <a:t>Then, the how and why of a condition is determined by conducting tests or studies to determine if the hypothesis is accurate. This determination of how and why is known as </a:t>
            </a:r>
            <a:r>
              <a:rPr lang="en-US" altLang="en-US" i="1" dirty="0" smtClean="0">
                <a:latin typeface="Arial" panose="020B0604020202020204" pitchFamily="34" charset="0"/>
                <a:cs typeface="Arial" panose="020B0604020202020204" pitchFamily="34" charset="0"/>
              </a:rPr>
              <a:t>analytic epidemiology</a:t>
            </a:r>
            <a:r>
              <a:rPr lang="en-US" altLang="en-US" dirty="0" smtClean="0">
                <a:latin typeface="Arial" panose="020B0604020202020204" pitchFamily="34" charset="0"/>
                <a:cs typeface="Arial" panose="020B0604020202020204" pitchFamily="34" charset="0"/>
              </a:rPr>
              <a:t>, which will also be covered later in this course.</a:t>
            </a:r>
          </a:p>
          <a:p>
            <a:pPr>
              <a:lnSpc>
                <a:spcPct val="150000"/>
              </a:lnSpc>
              <a:defRPr/>
            </a:pPr>
            <a:r>
              <a:rPr lang="en-US" altLang="en-US" dirty="0" smtClean="0">
                <a:latin typeface="Arial" panose="020B0604020202020204" pitchFamily="34" charset="0"/>
                <a:cs typeface="Arial" panose="020B0604020202020204" pitchFamily="34" charset="0"/>
              </a:rPr>
              <a:t> </a:t>
            </a:r>
          </a:p>
          <a:p>
            <a:pPr>
              <a:lnSpc>
                <a:spcPct val="150000"/>
              </a:lnSpc>
              <a:defRPr/>
            </a:pPr>
            <a:r>
              <a:rPr lang="en-US" altLang="en-US" dirty="0" smtClean="0">
                <a:latin typeface="Arial" panose="020B0604020202020204" pitchFamily="34" charset="0"/>
                <a:cs typeface="Arial" panose="020B0604020202020204" pitchFamily="34" charset="0"/>
              </a:rPr>
              <a:t>Finally, the epidemiologist takes action. In public health, that action is known as an </a:t>
            </a:r>
            <a:r>
              <a:rPr lang="en-US" altLang="en-US" i="1" dirty="0" smtClean="0">
                <a:latin typeface="Arial" panose="020B0604020202020204" pitchFamily="34" charset="0"/>
                <a:cs typeface="Arial" panose="020B0604020202020204" pitchFamily="34" charset="0"/>
              </a:rPr>
              <a:t>intervention</a:t>
            </a:r>
            <a:r>
              <a:rPr lang="en-US" altLang="en-US" dirty="0" smtClean="0">
                <a:latin typeface="Arial" panose="020B0604020202020204" pitchFamily="34" charset="0"/>
                <a:cs typeface="Arial" panose="020B0604020202020204" pitchFamily="34" charset="0"/>
              </a:rPr>
              <a:t>. We take action to intervene to prevent the condition from spreading further or to promote healthy behaviors. The epidemiologist recommends or implements some form of action at the population level (for example, a community intervention.)</a:t>
            </a:r>
          </a:p>
          <a:p>
            <a:pPr>
              <a:lnSpc>
                <a:spcPct val="150000"/>
              </a:lnSpc>
              <a:defRPr/>
            </a:pPr>
            <a:r>
              <a:rPr lang="en-US" altLang="en-US" dirty="0" smtClean="0">
                <a:latin typeface="Arial" panose="020B0604020202020204" pitchFamily="34" charset="0"/>
                <a:cs typeface="Arial" panose="020B0604020202020204" pitchFamily="34" charset="0"/>
              </a:rPr>
              <a:t> </a:t>
            </a:r>
          </a:p>
          <a:p>
            <a:pPr>
              <a:lnSpc>
                <a:spcPct val="150000"/>
              </a:lnSpc>
              <a:defRPr/>
            </a:pP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Instructor note: </a:t>
            </a:r>
            <a:r>
              <a:rPr lang="en-US" altLang="en-US" dirty="0" smtClean="0">
                <a:latin typeface="Arial" panose="020B0604020202020204" pitchFamily="34" charset="0"/>
                <a:cs typeface="Arial" panose="020B0604020202020204" pitchFamily="34" charset="0"/>
              </a:rPr>
              <a:t>Add your own example of hypotheses and interventions.&gt;</a:t>
            </a:r>
          </a:p>
          <a:p>
            <a:pPr>
              <a:lnSpc>
                <a:spcPct val="150000"/>
              </a:lnSpc>
              <a:defRPr/>
            </a:pPr>
            <a:r>
              <a:rPr lang="en-US" altLang="en-US" dirty="0" smtClean="0">
                <a:latin typeface="Arial" panose="020B0604020202020204" pitchFamily="34" charset="0"/>
                <a:cs typeface="Arial" panose="020B0604020202020204" pitchFamily="34" charset="0"/>
              </a:rPr>
              <a:t> </a:t>
            </a:r>
          </a:p>
          <a:p>
            <a:pPr>
              <a:lnSpc>
                <a:spcPct val="150000"/>
              </a:lnSpc>
              <a:defRPr/>
            </a:pPr>
            <a:r>
              <a:rPr lang="en-US" altLang="en-US" b="1" dirty="0" smtClean="0">
                <a:latin typeface="Arial" panose="020B0604020202020204" pitchFamily="34" charset="0"/>
                <a:cs typeface="Arial" panose="020B0604020202020204" pitchFamily="34" charset="0"/>
              </a:rPr>
              <a:t>GO</a:t>
            </a:r>
            <a:r>
              <a:rPr lang="en-US" altLang="en-US" dirty="0" smtClean="0">
                <a:latin typeface="Arial" panose="020B0604020202020204" pitchFamily="34" charset="0"/>
                <a:cs typeface="Arial" panose="020B0604020202020204" pitchFamily="34" charset="0"/>
              </a:rPr>
              <a:t> to next slide.</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C2AE440-7BFF-42E6-8646-1CCBA39172A6}" type="slidenum">
              <a:rPr lang="en-US" altLang="en-US" smtClean="0"/>
              <a:pPr>
                <a:spcBef>
                  <a:spcPct val="0"/>
                </a:spcBef>
              </a:pPr>
              <a:t>7</a:t>
            </a:fld>
            <a:endParaRPr lang="en-US" altLang="en-US" smtClean="0"/>
          </a:p>
        </p:txBody>
      </p:sp>
      <p:sp>
        <p:nvSpPr>
          <p:cNvPr id="6963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5CB03F-0C75-45BF-B53B-A63B1A08F4EA}"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739894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xfrm>
            <a:off x="701675" y="4416425"/>
            <a:ext cx="5607050" cy="267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Aft>
                <a:spcPts val="588"/>
              </a:spcAft>
            </a:pPr>
            <a:r>
              <a:rPr lang="en-US" altLang="en-US" smtClean="0">
                <a:latin typeface="Arial" charset="0"/>
                <a:cs typeface="Arial" charset="0"/>
              </a:rPr>
              <a:t>&lt;</a:t>
            </a:r>
            <a:r>
              <a:rPr lang="en-US" altLang="en-US" b="1" smtClean="0">
                <a:latin typeface="Arial" charset="0"/>
                <a:cs typeface="Arial" charset="0"/>
              </a:rPr>
              <a:t>READ</a:t>
            </a:r>
            <a:r>
              <a:rPr lang="en-US" altLang="en-US" smtClean="0">
                <a:solidFill>
                  <a:srgbClr val="000000"/>
                </a:solidFill>
                <a:latin typeface="Arial" charset="0"/>
                <a:cs typeface="Arial" charset="0"/>
              </a:rPr>
              <a:t> the knowledge check question and wait for participant responses.&gt;</a:t>
            </a:r>
          </a:p>
          <a:p>
            <a:pPr>
              <a:lnSpc>
                <a:spcPct val="150000"/>
              </a:lnSpc>
              <a:spcAft>
                <a:spcPts val="588"/>
              </a:spcAft>
            </a:pPr>
            <a:endParaRPr lang="en-US" altLang="en-US" smtClean="0">
              <a:solidFill>
                <a:srgbClr val="000000"/>
              </a:solidFill>
              <a:latin typeface="Arial" charset="0"/>
              <a:cs typeface="Arial" charset="0"/>
            </a:endParaRPr>
          </a:p>
          <a:p>
            <a:pPr>
              <a:lnSpc>
                <a:spcPct val="150000"/>
              </a:lnSpc>
              <a:spcAft>
                <a:spcPts val="588"/>
              </a:spcAft>
            </a:pPr>
            <a:r>
              <a:rPr lang="en-US" altLang="en-US" smtClean="0">
                <a:solidFill>
                  <a:srgbClr val="000000"/>
                </a:solidFill>
                <a:latin typeface="Arial" charset="0"/>
                <a:cs typeface="Arial" charset="0"/>
              </a:rPr>
              <a:t>&lt;</a:t>
            </a:r>
            <a:r>
              <a:rPr lang="en-US" altLang="en-US" b="1" smtClean="0">
                <a:solidFill>
                  <a:srgbClr val="000000"/>
                </a:solidFill>
                <a:latin typeface="Arial" charset="0"/>
                <a:cs typeface="Arial" charset="0"/>
              </a:rPr>
              <a:t>CLICK</a:t>
            </a:r>
            <a:r>
              <a:rPr lang="en-US" altLang="en-US" smtClean="0">
                <a:solidFill>
                  <a:srgbClr val="000000"/>
                </a:solidFill>
                <a:latin typeface="Arial" charset="0"/>
                <a:cs typeface="Arial" charset="0"/>
              </a:rPr>
              <a:t> for the correct answer to appear.&gt;</a:t>
            </a:r>
          </a:p>
          <a:p>
            <a:pPr>
              <a:lnSpc>
                <a:spcPct val="150000"/>
              </a:lnSpc>
              <a:spcAft>
                <a:spcPts val="588"/>
              </a:spcAft>
            </a:pPr>
            <a:endParaRPr lang="en-US" altLang="en-US" smtClean="0">
              <a:solidFill>
                <a:srgbClr val="000000"/>
              </a:solidFill>
              <a:latin typeface="Arial" charset="0"/>
              <a:cs typeface="Arial" charset="0"/>
            </a:endParaRPr>
          </a:p>
          <a:p>
            <a:pPr>
              <a:lnSpc>
                <a:spcPct val="150000"/>
              </a:lnSpc>
              <a:spcAft>
                <a:spcPts val="588"/>
              </a:spcAft>
            </a:pPr>
            <a:r>
              <a:rPr lang="en-US" altLang="en-US" smtClean="0">
                <a:solidFill>
                  <a:srgbClr val="000000"/>
                </a:solidFill>
                <a:latin typeface="Arial" charset="0"/>
                <a:cs typeface="Arial" charset="0"/>
              </a:rPr>
              <a:t>The correct answer is C, o</a:t>
            </a:r>
            <a:r>
              <a:rPr lang="en-US" altLang="en-US" smtClean="0">
                <a:latin typeface="Arial" charset="0"/>
                <a:cs typeface="Arial" charset="0"/>
              </a:rPr>
              <a:t>bservational.</a:t>
            </a:r>
          </a:p>
          <a:p>
            <a:pPr>
              <a:lnSpc>
                <a:spcPct val="150000"/>
              </a:lnSpc>
              <a:spcAft>
                <a:spcPts val="588"/>
              </a:spcAft>
            </a:pPr>
            <a:r>
              <a:rPr lang="en-US" altLang="en-US" smtClean="0">
                <a:latin typeface="Arial" charset="0"/>
                <a:cs typeface="Arial" charset="0"/>
              </a:rPr>
              <a:t/>
            </a:r>
            <a:br>
              <a:rPr lang="en-US" altLang="en-US" smtClean="0">
                <a:latin typeface="Arial" charset="0"/>
                <a:cs typeface="Arial" charset="0"/>
              </a:rPr>
            </a:br>
            <a:r>
              <a:rPr lang="en-US" altLang="en-US" b="1" smtClean="0">
                <a:latin typeface="Arial" charset="0"/>
                <a:cs typeface="Arial" charset="0"/>
              </a:rPr>
              <a:t>GO</a:t>
            </a:r>
            <a:r>
              <a:rPr lang="en-US" altLang="en-US" smtClean="0">
                <a:latin typeface="Arial" charset="0"/>
                <a:cs typeface="Arial" charset="0"/>
              </a:rPr>
              <a:t> to next slide.</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6C127AFD-D02F-48F4-B55D-9FD1979C8D19}" type="slidenum">
              <a:rPr lang="en-US" altLang="en-US" smtClean="0"/>
              <a:pPr>
                <a:spcBef>
                  <a:spcPct val="0"/>
                </a:spcBef>
              </a:pPr>
              <a:t>16</a:t>
            </a:fld>
            <a:endParaRPr lang="en-US" altLang="en-US" smtClean="0"/>
          </a:p>
        </p:txBody>
      </p:sp>
      <p:sp>
        <p:nvSpPr>
          <p:cNvPr id="9114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8E5100-D376-4747-86DF-11BB17F0EC92}"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173328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7851775"/>
          </a:xfrm>
        </p:spPr>
        <p:txBody>
          <a:bodyPr wrap="square" numCol="1" anchor="t" anchorCtr="0" compatLnSpc="1">
            <a:prstTxWarp prst="textNoShape">
              <a:avLst/>
            </a:prstTxWarp>
          </a:bodyPr>
          <a:lstStyle/>
          <a:p>
            <a:pPr>
              <a:lnSpc>
                <a:spcPct val="150000"/>
              </a:lnSpc>
              <a:spcBef>
                <a:spcPct val="0"/>
              </a:spcBef>
              <a:spcAft>
                <a:spcPts val="613"/>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first knowledge check question and wait for participant responses.&gt;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dirty="0" smtClean="0">
                <a:solidFill>
                  <a:srgbClr val="000000"/>
                </a:solidFill>
                <a:latin typeface="Arial" pitchFamily="34" charset="0"/>
                <a:cs typeface="Arial" pitchFamily="34" charset="0"/>
              </a:rPr>
              <a:t> for the correct answer to appear.&gt;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The correct answer is C, a</a:t>
            </a:r>
            <a:r>
              <a:rPr lang="en-US" altLang="en-US" dirty="0" smtClean="0">
                <a:latin typeface="Arial" panose="020B0604020202020204" pitchFamily="34" charset="0"/>
                <a:cs typeface="Arial" panose="020B0604020202020204" pitchFamily="34" charset="0"/>
              </a:rPr>
              <a:t>nalytic.</a:t>
            </a:r>
          </a:p>
          <a:p>
            <a:pPr marL="228600" indent="-228600">
              <a:lnSpc>
                <a:spcPct val="150000"/>
              </a:lnSpc>
              <a:spcBef>
                <a:spcPct val="0"/>
              </a:spcBef>
              <a:spcAft>
                <a:spcPts val="613"/>
              </a:spcAft>
              <a:buFontTx/>
              <a:buAutoNum type="alphaUcPeriod" startAt="3"/>
              <a:defRPr/>
            </a:pPr>
            <a:endParaRPr lang="en-US" altLang="en-US" dirty="0" smtClean="0">
              <a:latin typeface="Arial" panose="020B0604020202020204" pitchFamily="34" charset="0"/>
              <a:cs typeface="Arial" panose="020B0604020202020204" pitchFamily="34" charset="0"/>
            </a:endParaRPr>
          </a:p>
          <a:p>
            <a:pPr>
              <a:lnSpc>
                <a:spcPct val="150000"/>
              </a:lnSpc>
              <a:spcBef>
                <a:spcPct val="0"/>
              </a:spcBef>
              <a:spcAft>
                <a:spcPts val="613"/>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second knowledge check question and wait for participant responses.&gt;</a:t>
            </a:r>
          </a:p>
          <a:p>
            <a:pPr>
              <a:lnSpc>
                <a:spcPct val="150000"/>
              </a:lnSpc>
              <a:spcBef>
                <a:spcPct val="0"/>
              </a:spcBef>
              <a:spcAft>
                <a:spcPts val="613"/>
              </a:spcAft>
              <a:defRPr/>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CLICK</a:t>
            </a:r>
            <a:r>
              <a:rPr lang="en-US" altLang="en-US" dirty="0" smtClean="0">
                <a:latin typeface="Arial" panose="020B0604020202020204" pitchFamily="34" charset="0"/>
                <a:cs typeface="Arial" panose="020B0604020202020204" pitchFamily="34" charset="0"/>
              </a:rPr>
              <a:t> for the correct answer to appear.&gt;</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The correct answer is A, descriptive.</a:t>
            </a:r>
          </a:p>
          <a:p>
            <a:pPr>
              <a:lnSpc>
                <a:spcPct val="150000"/>
              </a:lnSpc>
              <a:spcBef>
                <a:spcPct val="0"/>
              </a:spcBef>
              <a:spcAft>
                <a:spcPts val="613"/>
              </a:spcAft>
              <a:defRPr/>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third knowledge check question and wait for participant responses.&gt;</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CLICK</a:t>
            </a:r>
            <a:r>
              <a:rPr lang="en-US" altLang="en-US" dirty="0" smtClean="0">
                <a:latin typeface="Arial" panose="020B0604020202020204" pitchFamily="34" charset="0"/>
                <a:cs typeface="Arial" panose="020B0604020202020204" pitchFamily="34" charset="0"/>
              </a:rPr>
              <a:t> for the correct answer to appear.&gt;</a:t>
            </a:r>
            <a:br>
              <a:rPr lang="en-US" altLang="en-US" dirty="0" smtClean="0">
                <a:latin typeface="Arial" panose="020B0604020202020204" pitchFamily="34" charset="0"/>
                <a:cs typeface="Arial" panose="020B0604020202020204" pitchFamily="34" charset="0"/>
              </a:rPr>
            </a:br>
            <a:endParaRPr lang="en-US" altLang="en-US" dirty="0" smtClean="0">
              <a:latin typeface="Arial" panose="020B0604020202020204" pitchFamily="34" charset="0"/>
              <a:cs typeface="Arial" panose="020B0604020202020204" pitchFamily="34" charset="0"/>
            </a:endParaRPr>
          </a:p>
          <a:p>
            <a:pPr>
              <a:lnSpc>
                <a:spcPct val="150000"/>
              </a:lnSpc>
              <a:spcBef>
                <a:spcPct val="0"/>
              </a:spcBef>
              <a:spcAft>
                <a:spcPts val="613"/>
              </a:spcAft>
              <a:defRPr/>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The correct answer is B, experimental.</a:t>
            </a:r>
          </a:p>
          <a:p>
            <a:pPr>
              <a:lnSpc>
                <a:spcPct val="150000"/>
              </a:lnSpc>
              <a:spcBef>
                <a:spcPts val="0"/>
              </a:spcBef>
              <a:spcAft>
                <a:spcPts val="611"/>
              </a:spcAft>
              <a:defRPr/>
            </a:pPr>
            <a:endParaRPr lang="en-US" dirty="0" smtClean="0">
              <a:latin typeface="Arial" pitchFamily="34" charset="0"/>
              <a:cs typeface="Arial" pitchFamily="34" charset="0"/>
            </a:endParaRPr>
          </a:p>
          <a:p>
            <a:pPr>
              <a:lnSpc>
                <a:spcPct val="150000"/>
              </a:lnSpc>
              <a:spcBef>
                <a:spcPts val="0"/>
              </a:spcBef>
              <a:spcAft>
                <a:spcPts val="611"/>
              </a:spcAft>
              <a:defRPr/>
            </a:pPr>
            <a:r>
              <a:rPr lang="en-US" b="1" dirty="0" smtClean="0">
                <a:latin typeface="Arial" panose="020B0604020202020204" pitchFamily="34" charset="0"/>
                <a:cs typeface="Arial" panose="020B0604020202020204" pitchFamily="34" charset="0"/>
              </a:rPr>
              <a:t>GO</a:t>
            </a:r>
            <a:r>
              <a:rPr lang="en-US" dirty="0" smtClean="0">
                <a:latin typeface="Arial" panose="020B0604020202020204" pitchFamily="34" charset="0"/>
                <a:cs typeface="Arial" panose="020B0604020202020204" pitchFamily="34" charset="0"/>
              </a:rPr>
              <a:t> to next slide.</a:t>
            </a:r>
            <a:endParaRPr lang="en-US" altLang="en-US" dirty="0" smtClean="0">
              <a:latin typeface="Arial" pitchFamily="34" charset="0"/>
              <a:cs typeface="Arial" pitchFamily="34"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36D6AC67-7152-4CEB-833C-8459D60F2567}" type="slidenum">
              <a:rPr lang="en-US" altLang="en-US" smtClean="0"/>
              <a:pPr>
                <a:spcBef>
                  <a:spcPct val="0"/>
                </a:spcBef>
              </a:pPr>
              <a:t>17</a:t>
            </a:fld>
            <a:endParaRPr lang="en-US" altLang="en-US" smtClean="0"/>
          </a:p>
        </p:txBody>
      </p:sp>
      <p:sp>
        <p:nvSpPr>
          <p:cNvPr id="9216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6E6A030-80C5-4D0D-8E67-27E6F77B85FF}"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1471115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xfrm>
            <a:off x="701675" y="4416425"/>
            <a:ext cx="5607050" cy="2822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lnSpc>
                <a:spcPct val="150000"/>
              </a:lnSpc>
              <a:spcBef>
                <a:spcPct val="0"/>
              </a:spcBef>
            </a:pPr>
            <a:r>
              <a:rPr lang="en-US" altLang="en-US" smtClean="0">
                <a:solidFill>
                  <a:srgbClr val="000000"/>
                </a:solidFill>
                <a:latin typeface="Arial" charset="0"/>
                <a:cs typeface="Arial" charset="0"/>
              </a:rPr>
              <a:t>Topic 5</a:t>
            </a:r>
          </a:p>
          <a:p>
            <a:pPr defTabSz="928688" eaLnBrk="1" hangingPunct="1">
              <a:lnSpc>
                <a:spcPct val="150000"/>
              </a:lnSpc>
              <a:spcBef>
                <a:spcPct val="0"/>
              </a:spcBef>
            </a:pP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Epidemiology Data Sources and Study Design</a:t>
            </a:r>
          </a:p>
          <a:p>
            <a:pPr defTabSz="928688" eaLnBrk="1" hangingPunct="1">
              <a:lnSpc>
                <a:spcPct val="150000"/>
              </a:lnSpc>
              <a:spcBef>
                <a:spcPct val="0"/>
              </a:spcBef>
            </a:pP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SAY:</a:t>
            </a:r>
            <a:br>
              <a:rPr lang="en-US" altLang="en-US" b="1" smtClean="0">
                <a:solidFill>
                  <a:srgbClr val="000000"/>
                </a:solidFill>
                <a:latin typeface="Arial" charset="0"/>
                <a:cs typeface="Arial" charset="0"/>
              </a:rPr>
            </a:b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smtClean="0">
                <a:solidFill>
                  <a:srgbClr val="000000"/>
                </a:solidFill>
                <a:latin typeface="Arial" charset="0"/>
                <a:cs typeface="Arial" charset="0"/>
              </a:rPr>
              <a:t>Next, we will discuss health-related and nonhealth–related data sources and the three types of study designs.</a:t>
            </a:r>
          </a:p>
          <a:p>
            <a:pPr defTabSz="928688" eaLnBrk="1" hangingPunct="1">
              <a:lnSpc>
                <a:spcPct val="150000"/>
              </a:lnSpc>
              <a:spcBef>
                <a:spcPct val="0"/>
              </a:spcBef>
            </a:pP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F45F6780-5BFA-46EA-8586-B9891823CDDE}" type="slidenum">
              <a:rPr lang="en-US" altLang="en-US" smtClean="0"/>
              <a:pPr>
                <a:spcBef>
                  <a:spcPct val="0"/>
                </a:spcBef>
              </a:pPr>
              <a:t>18</a:t>
            </a:fld>
            <a:endParaRPr lang="en-US" altLang="en-US" smtClean="0"/>
          </a:p>
        </p:txBody>
      </p:sp>
      <p:sp>
        <p:nvSpPr>
          <p:cNvPr id="93189"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6D1252-2565-4454-AE27-04D95B6058F3}"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152675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xfrm>
            <a:off x="701675" y="4416425"/>
            <a:ext cx="5607050" cy="769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b="1" smtClean="0">
                <a:latin typeface="Arial" charset="0"/>
                <a:cs typeface="Arial" charset="0"/>
              </a:rPr>
              <a:t>SAY:</a:t>
            </a:r>
            <a:br>
              <a:rPr lang="en-US" altLang="en-US" b="1" smtClean="0">
                <a:latin typeface="Arial" charset="0"/>
                <a:cs typeface="Arial" charset="0"/>
              </a:rPr>
            </a:br>
            <a:endParaRPr lang="en-US" altLang="en-US" smtClean="0">
              <a:latin typeface="Arial" charset="0"/>
              <a:cs typeface="Arial" charset="0"/>
            </a:endParaRPr>
          </a:p>
          <a:p>
            <a:pPr>
              <a:lnSpc>
                <a:spcPct val="150000"/>
              </a:lnSpc>
            </a:pPr>
            <a:r>
              <a:rPr lang="en-US" altLang="en-US" smtClean="0">
                <a:latin typeface="Arial" charset="0"/>
                <a:cs typeface="Arial" charset="0"/>
              </a:rPr>
              <a:t>We have covered definitions, key terms, and approaches to epidemiology. Let’s turn now to the sources epidemiologists use and the methods they use to collect data for studies.</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How are the data from all of these sources collected? Here are some methods and examples for each of the main sources of data. Please note that this list is by no means exhaustive.</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We often collect data from individual persons by using questionnaires and surveys. </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Environmental data are collected in multiple ways. An epidemiologist might collect a sample of water from a stream to test for certain contaminants.</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Health care providers collect considerable amounts of data during the course of daily clinical practice. </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Data from nonhealth–related sources, such as financial and legal records, are gathered and reviewed from sales, court proceedings, arrests, and so forth. Examples of nonhealth-related sources that provide key data are cigarettes sales and the number of intoxicated driver arrests.</a:t>
            </a:r>
          </a:p>
          <a:p>
            <a:pPr>
              <a:lnSpc>
                <a:spcPct val="150000"/>
              </a:lnSpc>
            </a:pPr>
            <a:r>
              <a:rPr lang="en-US" altLang="en-US" smtClean="0">
                <a:latin typeface="Arial" charset="0"/>
                <a:cs typeface="Arial" charset="0"/>
              </a:rPr>
              <a:t> </a:t>
            </a:r>
          </a:p>
          <a:p>
            <a:pPr>
              <a:lnSpc>
                <a:spcPct val="150000"/>
              </a:lnSpc>
            </a:pPr>
            <a:r>
              <a:rPr lang="en-US" altLang="en-US" b="1" smtClean="0">
                <a:latin typeface="Arial" charset="0"/>
                <a:cs typeface="Arial" charset="0"/>
              </a:rPr>
              <a:t>GO</a:t>
            </a:r>
            <a:r>
              <a:rPr lang="en-US" altLang="en-US" smtClean="0">
                <a:latin typeface="Arial" charset="0"/>
                <a:cs typeface="Arial" charset="0"/>
              </a:rPr>
              <a:t> to next slide.</a:t>
            </a:r>
          </a:p>
        </p:txBody>
      </p:sp>
      <p:sp>
        <p:nvSpPr>
          <p:cNvPr id="94212"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D212D5-C824-41EE-A3A9-2B5B73FDE877}" type="datetime1">
              <a:rPr lang="en-US" altLang="en-US" smtClean="0"/>
              <a:pPr fontAlgn="base">
                <a:spcBef>
                  <a:spcPct val="0"/>
                </a:spcBef>
                <a:spcAft>
                  <a:spcPct val="0"/>
                </a:spcAft>
                <a:defRPr/>
              </a:pPr>
              <a:t>10/2/2017</a:t>
            </a:fld>
            <a:endParaRPr lang="en-US" altLang="en-US" dirty="0" smtClean="0"/>
          </a:p>
        </p:txBody>
      </p:sp>
      <p:sp>
        <p:nvSpPr>
          <p:cNvPr id="1116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4C04828-9543-4215-A3B6-3CF7D88EBCEF}"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3470026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xfrm>
            <a:off x="701675" y="4416425"/>
            <a:ext cx="5607050" cy="396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r>
              <a:rPr lang="en-US" altLang="en-US" b="1" smtClean="0">
                <a:latin typeface="Arial" charset="0"/>
                <a:cs typeface="Arial" charset="0"/>
              </a:rPr>
              <a:t/>
            </a:r>
            <a:br>
              <a:rPr lang="en-US" altLang="en-US" b="1" smtClean="0">
                <a:latin typeface="Arial" charset="0"/>
                <a:cs typeface="Arial" charset="0"/>
              </a:rPr>
            </a:br>
            <a:r>
              <a:rPr lang="en-US" altLang="en-US" smtClean="0">
                <a:latin typeface="Arial" charset="0"/>
                <a:cs typeface="Arial" charset="0"/>
              </a:rPr>
              <a:t>After data are collected, hypotheses are tested, trends are evaluated, and factors between groups are compared.</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By conducting studies, epidemiologists are attempting to discover if a causal association exists between an exposure or risk factor and a health outcome by making comparisons of factors between groups. For example, epidemiologists frequently compare data regarding ill persons with those of well persons. Or, the epidemiologist might compare data for a group of persons exposed to a risk factor with those who were not exposed to see if the outcomes are different for each group.</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8B091221-39DD-42B8-B5E4-64155DA302A4}" type="slidenum">
              <a:rPr lang="en-US" altLang="en-US" smtClean="0"/>
              <a:pPr>
                <a:spcBef>
                  <a:spcPct val="0"/>
                </a:spcBef>
              </a:pPr>
              <a:t>20</a:t>
            </a:fld>
            <a:endParaRPr lang="en-US" altLang="en-US" smtClean="0"/>
          </a:p>
        </p:txBody>
      </p:sp>
      <p:sp>
        <p:nvSpPr>
          <p:cNvPr id="9523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6BE753-D415-40D7-95F2-54DF5B5A852F}"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56852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xfrm>
            <a:off x="701675" y="4416425"/>
            <a:ext cx="5607050" cy="480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To test hypotheses, three study designs are commonly used, including the cross-sectional, cohort, or case-control approach.</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A cross-sectional study is similar to a survey in that it provides a snapshot of the population at a point in time.</a:t>
            </a:r>
            <a:endParaRPr lang="en-US" altLang="en-US" b="1" smtClean="0">
              <a:latin typeface="Arial" charset="0"/>
              <a:cs typeface="Arial" charset="0"/>
            </a:endParaRP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Using this study, the epidemiologist defines the target population, then collects data from the population or a subset of the population at one specific point in time. </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Participants are selected regardless of their exposure or disease status. </a:t>
            </a:r>
          </a:p>
          <a:p>
            <a:pPr eaLnBrk="1" hangingPunct="1">
              <a:lnSpc>
                <a:spcPct val="150000"/>
              </a:lnSpc>
              <a:spcBef>
                <a:spcPct val="0"/>
              </a:spcBef>
            </a:pP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smtClean="0">
                <a:solidFill>
                  <a:srgbClr val="000000"/>
                </a:solidFill>
                <a:latin typeface="Arial" charset="0"/>
                <a:cs typeface="Arial" charset="0"/>
              </a:rPr>
              <a:t>&lt;</a:t>
            </a:r>
            <a:r>
              <a:rPr lang="en-US" altLang="en-US" b="1" smtClean="0">
                <a:solidFill>
                  <a:srgbClr val="000000"/>
                </a:solidFill>
                <a:latin typeface="Arial" charset="0"/>
                <a:cs typeface="Arial" charset="0"/>
              </a:rPr>
              <a:t>Instructor note: </a:t>
            </a:r>
            <a:r>
              <a:rPr lang="en-US" altLang="en-US" smtClean="0">
                <a:solidFill>
                  <a:srgbClr val="000000"/>
                </a:solidFill>
                <a:latin typeface="Arial" charset="0"/>
                <a:cs typeface="Arial" charset="0"/>
              </a:rPr>
              <a:t>Provide an example from your own experience.&gt;</a:t>
            </a:r>
            <a:endParaRPr lang="en-US" altLang="en-US" b="1" smtClean="0">
              <a:solidFill>
                <a:srgbClr val="000000"/>
              </a:solidFill>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45377E5-5C9A-40EC-A537-97333831666E}" type="slidenum">
              <a:rPr lang="en-US" altLang="en-US" smtClean="0"/>
              <a:pPr>
                <a:spcBef>
                  <a:spcPct val="0"/>
                </a:spcBef>
              </a:pPr>
              <a:t>21</a:t>
            </a:fld>
            <a:endParaRPr lang="en-US" altLang="en-US" smtClean="0"/>
          </a:p>
        </p:txBody>
      </p:sp>
      <p:sp>
        <p:nvSpPr>
          <p:cNvPr id="962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1BFB46-4B42-4D9C-9948-59ABC869052B}"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1747881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xfrm>
            <a:off x="701675" y="4416425"/>
            <a:ext cx="5607050" cy="294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b="1" smtClean="0">
                <a:latin typeface="Arial" charset="0"/>
                <a:cs typeface="Arial" charset="0"/>
              </a:rPr>
              <a:t>SAY:</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In a cohort study, the epidemiologist selects a population, then categorizes each person by whether he or she was exposed to one or more risk factors of interest. Participants are followed over time to determine if a disease or condition develops.</a:t>
            </a:r>
          </a:p>
          <a:p>
            <a:pPr eaLnBrk="1" hangingPunct="1">
              <a:lnSpc>
                <a:spcPct val="150000"/>
              </a:lnSpc>
              <a:spcBef>
                <a:spcPct val="0"/>
              </a:spcBef>
            </a:pPr>
            <a:endParaRPr lang="en-US" altLang="en-US" b="1" smtClean="0">
              <a:solidFill>
                <a:srgbClr val="000000"/>
              </a:solidFill>
              <a:latin typeface="Arial" charset="0"/>
              <a:cs typeface="Arial" charset="0"/>
            </a:endParaRPr>
          </a:p>
          <a:p>
            <a:pPr eaLnBrk="1" hangingPunct="1">
              <a:lnSpc>
                <a:spcPct val="150000"/>
              </a:lnSpc>
              <a:spcBef>
                <a:spcPct val="0"/>
              </a:spcBef>
            </a:pPr>
            <a:r>
              <a:rPr lang="en-US" altLang="en-US" smtClean="0">
                <a:solidFill>
                  <a:srgbClr val="000000"/>
                </a:solidFill>
                <a:latin typeface="Arial" charset="0"/>
                <a:cs typeface="Arial" charset="0"/>
              </a:rPr>
              <a:t>&lt;</a:t>
            </a:r>
            <a:r>
              <a:rPr lang="en-US" altLang="en-US" b="1" smtClean="0">
                <a:solidFill>
                  <a:srgbClr val="000000"/>
                </a:solidFill>
                <a:latin typeface="Arial" charset="0"/>
                <a:cs typeface="Arial" charset="0"/>
              </a:rPr>
              <a:t>Instructor note: </a:t>
            </a:r>
            <a:r>
              <a:rPr lang="en-US" altLang="en-US" smtClean="0">
                <a:solidFill>
                  <a:srgbClr val="000000"/>
                </a:solidFill>
                <a:latin typeface="Arial" charset="0"/>
                <a:cs typeface="Arial" charset="0"/>
              </a:rPr>
              <a:t>Provide an example from your own experience.&gt;</a:t>
            </a:r>
            <a:endParaRPr lang="en-US" altLang="en-US" b="1" smtClean="0">
              <a:solidFill>
                <a:srgbClr val="000000"/>
              </a:solidFill>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91C245BD-F7E9-44A4-8FBE-46BE077E4DF9}" type="slidenum">
              <a:rPr lang="en-US" altLang="en-US" smtClean="0"/>
              <a:pPr>
                <a:spcBef>
                  <a:spcPct val="0"/>
                </a:spcBef>
              </a:pPr>
              <a:t>22</a:t>
            </a:fld>
            <a:endParaRPr lang="en-US" altLang="en-US" smtClean="0"/>
          </a:p>
        </p:txBody>
      </p:sp>
      <p:sp>
        <p:nvSpPr>
          <p:cNvPr id="9728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885229-1029-404A-89EC-D7DC7876751B}"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3558837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xfrm>
            <a:off x="701675" y="4416425"/>
            <a:ext cx="5607050" cy="3795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A case-control study compares one group who has a disease or health condition, referred to as </a:t>
            </a:r>
            <a:r>
              <a:rPr lang="en-US" altLang="en-US" i="1" smtClean="0">
                <a:latin typeface="Arial" charset="0"/>
                <a:cs typeface="Arial" charset="0"/>
              </a:rPr>
              <a:t>case-patients, </a:t>
            </a:r>
            <a:r>
              <a:rPr lang="en-US" altLang="en-US" smtClean="0">
                <a:latin typeface="Arial" charset="0"/>
                <a:cs typeface="Arial" charset="0"/>
              </a:rPr>
              <a:t>with a group that does not, referred to as </a:t>
            </a:r>
            <a:r>
              <a:rPr lang="en-US" altLang="en-US" i="1" smtClean="0">
                <a:latin typeface="Arial" charset="0"/>
                <a:cs typeface="Arial" charset="0"/>
              </a:rPr>
              <a:t>control subjects</a:t>
            </a:r>
            <a:r>
              <a:rPr lang="en-US" altLang="en-US" smtClean="0">
                <a:latin typeface="Arial" charset="0"/>
                <a:cs typeface="Arial" charset="0"/>
              </a:rPr>
              <a:t>. </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The epidemiologist then works backward from the illness or health condition. Case-patients and control subjects are compared for the presence or absence of one or more specific exposures or risk factors. </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solidFill>
                  <a:srgbClr val="000000"/>
                </a:solidFill>
                <a:latin typeface="Arial" charset="0"/>
                <a:cs typeface="Arial" charset="0"/>
              </a:rPr>
              <a:t>&lt;</a:t>
            </a:r>
            <a:r>
              <a:rPr lang="en-US" altLang="en-US" b="1" smtClean="0">
                <a:solidFill>
                  <a:srgbClr val="000000"/>
                </a:solidFill>
                <a:latin typeface="Arial" charset="0"/>
                <a:cs typeface="Arial" charset="0"/>
              </a:rPr>
              <a:t>Instructor note:</a:t>
            </a:r>
            <a:r>
              <a:rPr lang="en-US" altLang="en-US" smtClean="0">
                <a:solidFill>
                  <a:srgbClr val="000000"/>
                </a:solidFill>
                <a:latin typeface="Arial" charset="0"/>
                <a:cs typeface="Arial" charset="0"/>
              </a:rPr>
              <a:t> Provide an example from your own experience.&gt;</a:t>
            </a:r>
            <a:endParaRPr lang="en-US" altLang="en-US" b="1" smtClean="0">
              <a:solidFill>
                <a:srgbClr val="000000"/>
              </a:solidFill>
              <a:latin typeface="Arial" charset="0"/>
              <a:cs typeface="Arial" charset="0"/>
            </a:endParaRPr>
          </a:p>
          <a:p>
            <a:pPr eaLnBrk="1" hangingPunct="1">
              <a:lnSpc>
                <a:spcPct val="150000"/>
              </a:lnSpc>
              <a:spcBef>
                <a:spcPct val="0"/>
              </a:spcBef>
            </a:pPr>
            <a:r>
              <a:rPr lang="en-US" altLang="en-US" smtClean="0">
                <a:latin typeface="Arial" charset="0"/>
                <a:cs typeface="Arial" charset="0"/>
              </a:rPr>
              <a:t/>
            </a:r>
            <a:br>
              <a:rPr lang="en-US" altLang="en-US" smtClean="0">
                <a:latin typeface="Arial" charset="0"/>
                <a:cs typeface="Arial" charset="0"/>
              </a:rPr>
            </a:b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84C3661A-19CD-4EA0-99E0-4508FD91E018}" type="slidenum">
              <a:rPr lang="en-US" altLang="en-US" smtClean="0"/>
              <a:pPr>
                <a:spcBef>
                  <a:spcPct val="0"/>
                </a:spcBef>
              </a:pPr>
              <a:t>23</a:t>
            </a:fld>
            <a:endParaRPr lang="en-US" altLang="en-US" smtClean="0"/>
          </a:p>
        </p:txBody>
      </p:sp>
      <p:sp>
        <p:nvSpPr>
          <p:cNvPr id="98309"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403B87-F3CF-4FF3-99CE-A91398D79516}"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3285465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2670175"/>
          </a:xfrm>
        </p:spPr>
        <p:txBody>
          <a:bodyPr/>
          <a:lstStyle/>
          <a:p>
            <a:pPr>
              <a:lnSpc>
                <a:spcPct val="150000"/>
              </a:lnSpc>
              <a:spcAft>
                <a:spcPts val="588"/>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dirty="0" smtClean="0">
                <a:solidFill>
                  <a:srgbClr val="000000"/>
                </a:solidFill>
                <a:latin typeface="Arial" pitchFamily="34" charset="0"/>
                <a:cs typeface="Arial" pitchFamily="34" charset="0"/>
              </a:rPr>
              <a:t> for the correct answers to appear.&gt;</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b="1" dirty="0" smtClean="0">
              <a:latin typeface="Arial" pitchFamily="34" charset="0"/>
              <a:cs typeface="Arial" pitchFamily="34" charset="0"/>
            </a:endParaRPr>
          </a:p>
          <a:p>
            <a:pPr marL="3235" eaLnBrk="1" fontAlgn="auto" hangingPunct="1">
              <a:lnSpc>
                <a:spcPct val="150000"/>
              </a:lnSpc>
              <a:spcBef>
                <a:spcPts val="0"/>
              </a:spcBef>
              <a:spcAft>
                <a:spcPts val="0"/>
              </a:spcAft>
              <a:defRPr/>
            </a:pPr>
            <a:r>
              <a:rPr lang="en-US" dirty="0" smtClean="0">
                <a:latin typeface="Arial" pitchFamily="34" charset="0"/>
                <a:cs typeface="Arial" pitchFamily="34" charset="0"/>
              </a:rPr>
              <a:t>The </a:t>
            </a:r>
            <a:r>
              <a:rPr lang="en-US" dirty="0">
                <a:latin typeface="Arial" pitchFamily="34" charset="0"/>
                <a:cs typeface="Arial" pitchFamily="34" charset="0"/>
              </a:rPr>
              <a:t>correct </a:t>
            </a:r>
            <a:r>
              <a:rPr lang="en-US" dirty="0" smtClean="0">
                <a:latin typeface="Arial" pitchFamily="34" charset="0"/>
                <a:cs typeface="Arial" pitchFamily="34" charset="0"/>
              </a:rPr>
              <a:t>answers are B, electronic </a:t>
            </a:r>
            <a:r>
              <a:rPr lang="en-US" dirty="0">
                <a:latin typeface="Arial" panose="020B0604020202020204" pitchFamily="34" charset="0"/>
                <a:cs typeface="Arial" panose="020B0604020202020204" pitchFamily="34" charset="0"/>
              </a:rPr>
              <a:t>health </a:t>
            </a:r>
            <a:r>
              <a:rPr lang="en-US" dirty="0" smtClean="0">
                <a:latin typeface="Arial" panose="020B0604020202020204" pitchFamily="34" charset="0"/>
                <a:cs typeface="Arial" panose="020B0604020202020204" pitchFamily="34" charset="0"/>
              </a:rPr>
              <a:t>records and C, measurements of toxins in a river.</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altLang="en-US" b="1" dirty="0" smtClean="0">
                <a:latin typeface="Arial" pitchFamily="34" charset="0"/>
                <a:cs typeface="Arial" pitchFamily="34" charset="0"/>
              </a:rPr>
              <a:t>GO</a:t>
            </a:r>
            <a:r>
              <a:rPr lang="en-US" altLang="en-US" dirty="0" smtClean="0">
                <a:latin typeface="Arial" pitchFamily="34" charset="0"/>
                <a:cs typeface="Arial" pitchFamily="34" charset="0"/>
              </a:rPr>
              <a:t> to next slide.</a:t>
            </a:r>
            <a:endParaRPr lang="en-US" dirty="0">
              <a:latin typeface="Arial" panose="020B0604020202020204" pitchFamily="34" charset="0"/>
              <a:cs typeface="Arial" panose="020B0604020202020204" pitchFamily="34" charset="0"/>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2883D70E-1F44-4954-97B4-911425AEA56B}" type="slidenum">
              <a:rPr lang="en-US" altLang="en-US" smtClean="0"/>
              <a:pPr>
                <a:spcBef>
                  <a:spcPct val="0"/>
                </a:spcBef>
              </a:pPr>
              <a:t>24</a:t>
            </a:fld>
            <a:endParaRPr lang="en-US" altLang="en-US" smtClean="0"/>
          </a:p>
        </p:txBody>
      </p:sp>
      <p:sp>
        <p:nvSpPr>
          <p:cNvPr id="9933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05C883-289F-4085-A228-9D31561F230C}"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2949509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xfrm>
            <a:off x="701675" y="4416425"/>
            <a:ext cx="5607050" cy="7775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ct val="0"/>
              </a:spcBef>
              <a:spcAft>
                <a:spcPts val="613"/>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first knowledge check question and wait for participant responses.&gt;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dirty="0" smtClean="0">
                <a:solidFill>
                  <a:srgbClr val="000000"/>
                </a:solidFill>
                <a:latin typeface="Arial" pitchFamily="34" charset="0"/>
                <a:cs typeface="Arial" pitchFamily="34" charset="0"/>
              </a:rPr>
              <a:t> for the correct answer to appear.&gt;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The correct answer is </a:t>
            </a:r>
            <a:r>
              <a:rPr lang="en-US" altLang="en-US" dirty="0" smtClean="0">
                <a:latin typeface="Arial" panose="020B0604020202020204" pitchFamily="34" charset="0"/>
                <a:cs typeface="Arial" panose="020B0604020202020204" pitchFamily="34" charset="0"/>
              </a:rPr>
              <a:t>C, case-control.</a:t>
            </a:r>
          </a:p>
          <a:p>
            <a:pPr marL="228600" indent="-228600">
              <a:lnSpc>
                <a:spcPct val="150000"/>
              </a:lnSpc>
              <a:spcBef>
                <a:spcPct val="0"/>
              </a:spcBef>
              <a:spcAft>
                <a:spcPts val="613"/>
              </a:spcAft>
              <a:buFontTx/>
              <a:buAutoNum type="alphaUcPeriod" startAt="3"/>
              <a:defRPr/>
            </a:pPr>
            <a:endParaRPr lang="en-US" altLang="en-US" dirty="0" smtClean="0">
              <a:latin typeface="Arial" panose="020B0604020202020204" pitchFamily="34" charset="0"/>
              <a:cs typeface="Arial" panose="020B0604020202020204" pitchFamily="34" charset="0"/>
            </a:endParaRPr>
          </a:p>
          <a:p>
            <a:pPr>
              <a:lnSpc>
                <a:spcPct val="150000"/>
              </a:lnSpc>
              <a:spcBef>
                <a:spcPct val="0"/>
              </a:spcBef>
              <a:spcAft>
                <a:spcPts val="613"/>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second knowledge check question and wait for participant responses.&gt;</a:t>
            </a:r>
          </a:p>
          <a:p>
            <a:pPr>
              <a:lnSpc>
                <a:spcPct val="150000"/>
              </a:lnSpc>
              <a:spcBef>
                <a:spcPct val="0"/>
              </a:spcBef>
              <a:spcAft>
                <a:spcPts val="613"/>
              </a:spcAft>
              <a:defRPr/>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CLICK</a:t>
            </a:r>
            <a:r>
              <a:rPr lang="en-US" altLang="en-US" dirty="0" smtClean="0">
                <a:latin typeface="Arial" panose="020B0604020202020204" pitchFamily="34" charset="0"/>
                <a:cs typeface="Arial" panose="020B0604020202020204" pitchFamily="34" charset="0"/>
              </a:rPr>
              <a:t> for the correct answer to appear.&gt;</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The correct answer is A, cross-sectional.</a:t>
            </a:r>
          </a:p>
          <a:p>
            <a:pPr>
              <a:lnSpc>
                <a:spcPct val="150000"/>
              </a:lnSpc>
              <a:spcBef>
                <a:spcPct val="0"/>
              </a:spcBef>
              <a:spcAft>
                <a:spcPts val="613"/>
              </a:spcAft>
              <a:defRPr/>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third knowledge check question and wait for participant responses.&gt;</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CLICK</a:t>
            </a:r>
            <a:r>
              <a:rPr lang="en-US" altLang="en-US" dirty="0" smtClean="0">
                <a:latin typeface="Arial" panose="020B0604020202020204" pitchFamily="34" charset="0"/>
                <a:cs typeface="Arial" panose="020B0604020202020204" pitchFamily="34" charset="0"/>
              </a:rPr>
              <a:t> for the correct answer to appear.&gt;</a:t>
            </a:r>
            <a:br>
              <a:rPr lang="en-US" altLang="en-US" dirty="0" smtClean="0">
                <a:latin typeface="Arial" panose="020B0604020202020204" pitchFamily="34" charset="0"/>
                <a:cs typeface="Arial" panose="020B0604020202020204" pitchFamily="34" charset="0"/>
              </a:rPr>
            </a:br>
            <a:endParaRPr lang="en-US" altLang="en-US" dirty="0" smtClean="0">
              <a:latin typeface="Arial" panose="020B0604020202020204" pitchFamily="34" charset="0"/>
              <a:cs typeface="Arial" panose="020B0604020202020204" pitchFamily="34" charset="0"/>
            </a:endParaRPr>
          </a:p>
          <a:p>
            <a:pPr>
              <a:lnSpc>
                <a:spcPct val="150000"/>
              </a:lnSpc>
              <a:spcBef>
                <a:spcPct val="0"/>
              </a:spcBef>
              <a:spcAft>
                <a:spcPts val="613"/>
              </a:spcAft>
              <a:defRPr/>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The correct answer is B, cohort.</a:t>
            </a:r>
          </a:p>
          <a:p>
            <a:pPr>
              <a:lnSpc>
                <a:spcPct val="150000"/>
              </a:lnSpc>
              <a:spcBef>
                <a:spcPct val="0"/>
              </a:spcBef>
              <a:spcAft>
                <a:spcPts val="613"/>
              </a:spcAft>
              <a:defRPr/>
            </a:pPr>
            <a:endParaRPr lang="en-US" altLang="en-US" dirty="0" smtClean="0">
              <a:latin typeface="Arial" panose="020B0604020202020204" pitchFamily="34" charset="0"/>
              <a:cs typeface="Arial" panose="020B0604020202020204" pitchFamily="34" charset="0"/>
            </a:endParaRPr>
          </a:p>
          <a:p>
            <a:pPr>
              <a:lnSpc>
                <a:spcPct val="150000"/>
              </a:lnSpc>
              <a:spcBef>
                <a:spcPct val="0"/>
              </a:spcBef>
              <a:spcAft>
                <a:spcPts val="613"/>
              </a:spcAft>
              <a:defRPr/>
            </a:pPr>
            <a:r>
              <a:rPr lang="en-US" altLang="en-US" b="1" dirty="0" smtClean="0">
                <a:latin typeface="Arial" panose="020B0604020202020204" pitchFamily="34" charset="0"/>
                <a:cs typeface="Arial" panose="020B0604020202020204" pitchFamily="34" charset="0"/>
              </a:rPr>
              <a:t>GO</a:t>
            </a:r>
            <a:r>
              <a:rPr lang="en-US" altLang="en-US" dirty="0" smtClean="0">
                <a:latin typeface="Arial" panose="020B0604020202020204" pitchFamily="34" charset="0"/>
                <a:cs typeface="Arial" panose="020B0604020202020204" pitchFamily="34" charset="0"/>
              </a:rPr>
              <a:t> to next slide.</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4FED819D-54E8-4A96-999E-6AE2D290360A}" type="slidenum">
              <a:rPr lang="en-US" altLang="en-US" smtClean="0"/>
              <a:pPr>
                <a:spcBef>
                  <a:spcPct val="0"/>
                </a:spcBef>
              </a:pPr>
              <a:t>25</a:t>
            </a:fld>
            <a:endParaRPr lang="en-US" altLang="en-US" smtClean="0"/>
          </a:p>
        </p:txBody>
      </p:sp>
      <p:sp>
        <p:nvSpPr>
          <p:cNvPr id="10035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50DAA4F-A97E-4C88-A2BB-91E0D3D9D53E}"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166711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xfrm>
            <a:off x="793750" y="4286250"/>
            <a:ext cx="5624513" cy="287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 </a:t>
            </a:r>
            <a:br>
              <a:rPr lang="en-US" altLang="en-US" b="1" smtClean="0">
                <a:latin typeface="Arial" charset="0"/>
                <a:cs typeface="Arial" charset="0"/>
              </a:rPr>
            </a:br>
            <a:r>
              <a:rPr lang="en-US" altLang="en-US" b="1" smtClean="0">
                <a:latin typeface="Arial" charset="0"/>
                <a:cs typeface="Arial" charset="0"/>
              </a:rPr>
              <a:t/>
            </a:r>
            <a:br>
              <a:rPr lang="en-US" altLang="en-US" b="1" smtClean="0">
                <a:latin typeface="Arial" charset="0"/>
                <a:cs typeface="Arial" charset="0"/>
              </a:rPr>
            </a:br>
            <a:r>
              <a:rPr lang="en-US" altLang="en-US" smtClean="0">
                <a:latin typeface="Arial" charset="0"/>
                <a:cs typeface="Arial" charset="0"/>
              </a:rPr>
              <a:t>Now that we know what epidemiology is, let’s review some key terms commonly associated with the study.</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You will see these terms throughout this course.</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READ </a:t>
            </a:r>
            <a:r>
              <a:rPr lang="en-US" altLang="en-US" smtClean="0">
                <a:latin typeface="Arial" charset="0"/>
                <a:cs typeface="Arial" charset="0"/>
              </a:rPr>
              <a:t>the key terms and provide examples, if necessary.&gt;</a:t>
            </a:r>
            <a:endParaRPr lang="en-US" altLang="en-US" b="1" smtClean="0">
              <a:latin typeface="Arial" charset="0"/>
              <a:cs typeface="Arial" charset="0"/>
            </a:endParaRP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EC380ED5-A633-44F9-A9A8-19804FCB84B8}" type="slidenum">
              <a:rPr lang="en-US" altLang="en-US" smtClean="0"/>
              <a:pPr>
                <a:spcBef>
                  <a:spcPct val="0"/>
                </a:spcBef>
              </a:pPr>
              <a:t>8</a:t>
            </a:fld>
            <a:endParaRPr lang="en-US" altLang="en-US" smtClean="0"/>
          </a:p>
        </p:txBody>
      </p:sp>
      <p:sp>
        <p:nvSpPr>
          <p:cNvPr id="7578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E995824-B5CF-46CB-8D27-369A9EE0E398}"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169088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lnSpc>
                <a:spcPct val="150000"/>
              </a:lnSpc>
              <a:spcBef>
                <a:spcPct val="0"/>
              </a:spcBef>
            </a:pPr>
            <a:r>
              <a:rPr lang="en-US" altLang="en-US" smtClean="0">
                <a:solidFill>
                  <a:srgbClr val="000000"/>
                </a:solidFill>
                <a:latin typeface="Arial" charset="0"/>
                <a:cs typeface="Arial" charset="0"/>
              </a:rPr>
              <a:t>Topic 6</a:t>
            </a:r>
            <a:br>
              <a:rPr lang="en-US" altLang="en-US" smtClean="0">
                <a:solidFill>
                  <a:srgbClr val="000000"/>
                </a:solidFill>
                <a:latin typeface="Arial" charset="0"/>
                <a:cs typeface="Arial" charset="0"/>
              </a:rPr>
            </a:br>
            <a:endParaRPr lang="en-US" altLang="en-US" smtClean="0">
              <a:solidFill>
                <a:srgbClr val="000000"/>
              </a:solidFill>
              <a:latin typeface="Arial" charset="0"/>
              <a:cs typeface="Arial" charset="0"/>
            </a:endParaRPr>
          </a:p>
          <a:p>
            <a:pPr defTabSz="928688" eaLnBrk="1" hangingPunct="1">
              <a:lnSpc>
                <a:spcPct val="150000"/>
              </a:lnSpc>
              <a:spcBef>
                <a:spcPct val="0"/>
              </a:spcBef>
            </a:pPr>
            <a:r>
              <a:rPr lang="en-US" altLang="en-US" smtClean="0">
                <a:solidFill>
                  <a:srgbClr val="000000"/>
                </a:solidFill>
                <a:latin typeface="Arial" charset="0"/>
                <a:cs typeface="Arial" charset="0"/>
              </a:rPr>
              <a:t>Investigating an Outbreak</a:t>
            </a:r>
          </a:p>
          <a:p>
            <a:pPr defTabSz="928688" eaLnBrk="1" hangingPunct="1">
              <a:lnSpc>
                <a:spcPct val="150000"/>
              </a:lnSpc>
              <a:spcBef>
                <a:spcPct val="0"/>
              </a:spcBef>
            </a:pP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SAY:</a:t>
            </a:r>
            <a:br>
              <a:rPr lang="en-US" altLang="en-US" b="1" smtClean="0">
                <a:solidFill>
                  <a:srgbClr val="000000"/>
                </a:solidFill>
                <a:latin typeface="Arial" charset="0"/>
                <a:cs typeface="Arial" charset="0"/>
              </a:rPr>
            </a:b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smtClean="0">
                <a:solidFill>
                  <a:srgbClr val="000000"/>
                </a:solidFill>
                <a:latin typeface="Arial" charset="0"/>
                <a:cs typeface="Arial" charset="0"/>
              </a:rPr>
              <a:t>Next, we will review the steps used to investigate an outbreak.</a:t>
            </a:r>
            <a:endParaRPr lang="en-US" altLang="en-US" b="1" smtClean="0">
              <a:solidFill>
                <a:srgbClr val="000000"/>
              </a:solidFill>
              <a:latin typeface="Arial" charset="0"/>
              <a:cs typeface="Arial" charset="0"/>
            </a:endParaRPr>
          </a:p>
          <a:p>
            <a:pPr defTabSz="928688" eaLnBrk="1" hangingPunct="1">
              <a:lnSpc>
                <a:spcPct val="150000"/>
              </a:lnSpc>
              <a:spcBef>
                <a:spcPct val="0"/>
              </a:spcBef>
            </a:pP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6B8F449-22CE-451F-886E-9D3481F1C26F}" type="slidenum">
              <a:rPr lang="en-US" altLang="en-US" smtClean="0"/>
              <a:pPr>
                <a:spcBef>
                  <a:spcPct val="0"/>
                </a:spcBef>
              </a:pPr>
              <a:t>26</a:t>
            </a:fld>
            <a:endParaRPr lang="en-US" altLang="en-US" smtClean="0"/>
          </a:p>
        </p:txBody>
      </p:sp>
      <p:sp>
        <p:nvSpPr>
          <p:cNvPr id="10138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3D20638-211B-43FD-9AFD-6DAE8F17DB87}"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287900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8994775"/>
          </a:xfrm>
        </p:spPr>
        <p:txBody>
          <a:bodyPr/>
          <a:lstStyle/>
          <a:p>
            <a:pPr eaLnBrk="1" hangingPunct="1">
              <a:lnSpc>
                <a:spcPct val="150000"/>
              </a:lnSpc>
              <a:spcBef>
                <a:spcPct val="0"/>
              </a:spcBef>
              <a:defRPr/>
            </a:pPr>
            <a:r>
              <a:rPr lang="en-US" altLang="en-US" b="1" dirty="0" smtClean="0">
                <a:latin typeface="Arial" panose="020B0604020202020204" pitchFamily="34" charset="0"/>
                <a:cs typeface="Arial" panose="020B0604020202020204" pitchFamily="34" charset="0"/>
              </a:rPr>
              <a:t>SAY</a:t>
            </a:r>
            <a:r>
              <a:rPr lang="en-US" altLang="en-US" dirty="0" smtClean="0">
                <a:latin typeface="Arial" panose="020B0604020202020204" pitchFamily="34" charset="0"/>
                <a:cs typeface="Arial" panose="020B0604020202020204" pitchFamily="34" charset="0"/>
              </a:rPr>
              <a:t>:</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Epidemiology is not a science conducted in a vacuum. Epidemiologists are in the field every day, putting their expertise to use. </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One way epidemiologists apply their knowledge is by using the 10 steps involved in investigating an outbreak. </a:t>
            </a:r>
          </a:p>
          <a:p>
            <a:pPr>
              <a:lnSpc>
                <a:spcPct val="150000"/>
              </a:lnSpc>
              <a:defRPr/>
            </a:pPr>
            <a:endParaRPr lang="en-US" altLang="en-US" b="1"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These steps include</a:t>
            </a:r>
          </a:p>
          <a:p>
            <a:pPr>
              <a:lnSpc>
                <a:spcPct val="150000"/>
              </a:lnSpc>
              <a:defRPr/>
            </a:pPr>
            <a:endParaRPr lang="en-US" altLang="en-US" dirty="0" smtClean="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establishing the existence of an outbreak,</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preparing for fieldwork,</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verifying the diagnosis,</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defining and identifying cases,</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using descriptive epidemiology,</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developing hypotheses,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evaluating the hypotheses,</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refining the hypotheses,</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implementing control and prevention measures, and</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communicating findings.</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Only in theory</a:t>
            </a:r>
            <a:r>
              <a:rPr lang="en-US" altLang="en-US" b="1"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do the steps proceed in order. In practice, they are adjusted, depending on the outbreak.</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Let’s go through each of the 10 steps by using the Legionnaires’ disease example.</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b="1" dirty="0" smtClean="0">
                <a:latin typeface="Arial" panose="020B0604020202020204" pitchFamily="34" charset="0"/>
                <a:cs typeface="Arial" panose="020B0604020202020204" pitchFamily="34" charset="0"/>
              </a:rPr>
              <a:t>GO</a:t>
            </a:r>
            <a:r>
              <a:rPr lang="en-US" altLang="en-US" dirty="0" smtClean="0">
                <a:latin typeface="Arial" panose="020B0604020202020204" pitchFamily="34" charset="0"/>
                <a:cs typeface="Arial" panose="020B0604020202020204" pitchFamily="34" charset="0"/>
              </a:rPr>
              <a:t> to next slide.</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E97137F-7511-44EF-8B6A-EA204482E4EE}" type="slidenum">
              <a:rPr lang="en-US" altLang="en-US" smtClean="0"/>
              <a:pPr/>
              <a:t>27</a:t>
            </a:fld>
            <a:endParaRPr lang="en-US" altLang="en-US" smtClean="0"/>
          </a:p>
        </p:txBody>
      </p:sp>
    </p:spTree>
    <p:extLst>
      <p:ext uri="{BB962C8B-B14F-4D97-AF65-F5344CB8AC3E}">
        <p14:creationId xmlns:p14="http://schemas.microsoft.com/office/powerpoint/2010/main" val="3534381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xfrm>
            <a:off x="701675" y="4416425"/>
            <a:ext cx="5607050" cy="6784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defRPr/>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endParaRPr lang="en-US" altLang="en-US" b="1"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After such a substantial number of American Legion Conference attendees </a:t>
            </a:r>
            <a:r>
              <a:rPr lang="en-US" altLang="en-US" dirty="0">
                <a:latin typeface="Arial" panose="020B0604020202020204" pitchFamily="34" charset="0"/>
                <a:cs typeface="Arial" panose="020B0604020202020204" pitchFamily="34" charset="0"/>
              </a:rPr>
              <a:t>with similar </a:t>
            </a:r>
            <a:r>
              <a:rPr lang="en-US" altLang="en-US" dirty="0" smtClean="0">
                <a:latin typeface="Arial" panose="020B0604020202020204" pitchFamily="34" charset="0"/>
                <a:cs typeface="Arial" panose="020B0604020202020204" pitchFamily="34" charset="0"/>
              </a:rPr>
              <a:t>symptoms were admitted to hospital emergency departments or examined in doctors’ offices, an initial investigation began.</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During Step 1, epidemiologists were able to establish the existence of the Legionnaires’ disease outbreak by reviewing records and data from multiple sources that confirmed the disease cases — which were thought at the time to be pneumonia only — were indeed higher than normal from the previous weeks or months.</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Step 2 involved preparing for field work by </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researching the outbreak,</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gathering necessary supplies and equipment, and</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making travel arrangements.</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The epidemiologists also consulted with other entities, such as health care workers and the local health department, to determine everyone’s role in the investigation and to learn who the local contacts would be after arriving on the scene.</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b="1" dirty="0" smtClean="0">
                <a:latin typeface="Arial" panose="020B0604020202020204" pitchFamily="34" charset="0"/>
                <a:cs typeface="Arial" panose="020B0604020202020204" pitchFamily="34" charset="0"/>
              </a:rPr>
              <a:t>GO</a:t>
            </a:r>
            <a:r>
              <a:rPr lang="en-US" altLang="en-US" dirty="0" smtClean="0">
                <a:latin typeface="Arial" panose="020B0604020202020204" pitchFamily="34" charset="0"/>
                <a:cs typeface="Arial" panose="020B0604020202020204" pitchFamily="34" charset="0"/>
              </a:rPr>
              <a:t> to next slide.</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DBE4D911-1B56-45CB-B293-FFBBCDD73B05}" type="slidenum">
              <a:rPr lang="en-US" altLang="en-US" smtClean="0"/>
              <a:pPr>
                <a:spcBef>
                  <a:spcPct val="0"/>
                </a:spcBef>
              </a:pPr>
              <a:t>28</a:t>
            </a:fld>
            <a:endParaRPr lang="en-US" altLang="en-US"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9D6614-076A-4875-9CD9-949152DD0867}"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2959689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xfrm>
            <a:off x="701675" y="4416425"/>
            <a:ext cx="5607050" cy="1166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defRPr/>
            </a:pPr>
            <a:r>
              <a:rPr lang="en-US" altLang="en-US" b="1" dirty="0" smtClean="0">
                <a:latin typeface="Arial" panose="020B0604020202020204" pitchFamily="34" charset="0"/>
                <a:cs typeface="Arial" panose="020B0604020202020204" pitchFamily="34" charset="0"/>
              </a:rPr>
              <a:t>SAY:</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During Step 3, the epidemiologists ensured that the problem was accurately diagnosed by</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speaking with patients, and</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reviewing laboratory findings and clinical test results. </a:t>
            </a:r>
          </a:p>
          <a:p>
            <a:pPr marL="171450" indent="-171450" eaLnBrk="1" hangingPunct="1">
              <a:lnSpc>
                <a:spcPct val="150000"/>
              </a:lnSpc>
              <a:spcBef>
                <a:spcPct val="0"/>
              </a:spcBef>
              <a:buFont typeface="Arial" panose="020B0604020202020204" pitchFamily="34" charset="0"/>
              <a:buChar char="•"/>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buFont typeface="Arial" panose="020B0604020202020204" pitchFamily="34" charset="0"/>
              <a:buNone/>
              <a:defRPr/>
            </a:pPr>
            <a:r>
              <a:rPr lang="en-US" altLang="en-US" dirty="0" smtClean="0">
                <a:latin typeface="Arial" panose="020B0604020202020204" pitchFamily="34" charset="0"/>
                <a:cs typeface="Arial" panose="020B0604020202020204" pitchFamily="34" charset="0"/>
              </a:rPr>
              <a:t>After the diagnosis was established, a standard set of criteria, also known as a case definition, was established as Step 4 to determine whether a person should be categorized as having the disease or condition.</a:t>
            </a:r>
          </a:p>
          <a:p>
            <a:pPr eaLnBrk="1" hangingPunct="1">
              <a:lnSpc>
                <a:spcPct val="150000"/>
              </a:lnSpc>
              <a:spcBef>
                <a:spcPct val="0"/>
              </a:spcBef>
              <a:buFont typeface="Arial" panose="020B0604020202020204" pitchFamily="34" charset="0"/>
              <a:buNone/>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buFont typeface="Arial" panose="020B0604020202020204" pitchFamily="34" charset="0"/>
              <a:buNone/>
              <a:defRPr/>
            </a:pPr>
            <a:r>
              <a:rPr lang="en-US" altLang="en-US" dirty="0" smtClean="0">
                <a:latin typeface="Arial" panose="020B0604020202020204" pitchFamily="34" charset="0"/>
                <a:cs typeface="Arial" panose="020B0604020202020204" pitchFamily="34" charset="0"/>
              </a:rPr>
              <a:t>Four components typically are included in a case definition, including</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1. Clinical information about the disease — What signs and symptoms have been observed?</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2. Characteristics about the persons who are affected — Do any commonalities exist among those who have been ill?</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3. Information about the location or place — Where are the affected persons located?</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4. Specification of time during which the illness onset occurred — What date or time did the illness begin to occur, and what was the symptom duration?</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During an outbreak, the case definition can evolve, typically becoming more specific as more information becomes available.</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To assist epidemiologists in identifying early Legionnaires’ disease cases, public health nurses made rounds at local Philadelphia hospitals to gather data about those who became ill to verify the diagnosis. Meanwhile, laboratory samples and clinical examinations were tested and reviewed. </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After the initial case definition was established, health care facilities — such as doctors’ offices, clinics, laboratories, and hospitals — were contacted to request that any observations of illnesses matching the case definition be reported. </a:t>
            </a:r>
          </a:p>
          <a:p>
            <a:pPr>
              <a:lnSpc>
                <a:spcPct val="150000"/>
              </a:lnSpc>
              <a:defRPr/>
            </a:pPr>
            <a:endParaRPr lang="en-US" altLang="en-US" b="1"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DCE7C37-14EB-498E-8D4B-FE8448F0E0CF}" type="slidenum">
              <a:rPr lang="en-US" altLang="en-US" smtClean="0"/>
              <a:pPr>
                <a:spcBef>
                  <a:spcPct val="0"/>
                </a:spcBef>
              </a:pPr>
              <a:t>29</a:t>
            </a:fld>
            <a:endParaRPr lang="en-US" altLang="en-US"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9D6614-076A-4875-9CD9-949152DD0867}"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2606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xfrm>
            <a:off x="701675" y="4416425"/>
            <a:ext cx="5607050" cy="6327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defRPr/>
            </a:pPr>
            <a:r>
              <a:rPr lang="en-US" altLang="en-US" b="1" dirty="0" smtClean="0">
                <a:latin typeface="Arial" panose="020B0604020202020204" pitchFamily="34" charset="0"/>
                <a:cs typeface="Arial" panose="020B0604020202020204" pitchFamily="34" charset="0"/>
              </a:rPr>
              <a:t>SAY:</a:t>
            </a:r>
          </a:p>
          <a:p>
            <a:pPr eaLnBrk="1" hangingPunct="1">
              <a:lnSpc>
                <a:spcPct val="150000"/>
              </a:lnSpc>
              <a:spcBef>
                <a:spcPct val="0"/>
              </a:spcBef>
              <a:defRPr/>
            </a:pPr>
            <a:endParaRPr lang="en-US" altLang="en-US" b="1"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Step 5 involved using descriptive epidemiology to describe Legionnaires’ disease and orient the data by identifying </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what,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who,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where,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when,</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why, and</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how. </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After these were identified, the epidemiologist proceeded to study the</a:t>
            </a:r>
          </a:p>
          <a:p>
            <a:pPr>
              <a:lnSpc>
                <a:spcPct val="150000"/>
              </a:lnSpc>
              <a:defRPr/>
            </a:pPr>
            <a:endParaRPr lang="en-US" altLang="en-US" dirty="0" smtClean="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dates,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times,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places, and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persons.</a:t>
            </a:r>
          </a:p>
          <a:p>
            <a:pPr eaLnBrk="1" hangingPunct="1">
              <a:lnSpc>
                <a:spcPct val="150000"/>
              </a:lnSpc>
              <a:spcBef>
                <a:spcPct val="0"/>
              </a:spcBef>
              <a:defRPr/>
            </a:pPr>
            <a:endParaRPr lang="en-US" altLang="en-US" b="1"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26525ADE-1B28-4D16-B501-75A3F43BE7C4}" type="slidenum">
              <a:rPr lang="en-US" altLang="en-US" smtClean="0"/>
              <a:pPr>
                <a:spcBef>
                  <a:spcPct val="0"/>
                </a:spcBef>
              </a:pPr>
              <a:t>30</a:t>
            </a:fld>
            <a:endParaRPr lang="en-US" altLang="en-US"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9D6614-076A-4875-9CD9-949152DD0867}"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230800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xfrm>
            <a:off x="701675" y="4416425"/>
            <a:ext cx="5607050" cy="853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ct val="0"/>
              </a:spcBef>
              <a:spcAft>
                <a:spcPts val="613"/>
              </a:spcAft>
            </a:pPr>
            <a:r>
              <a:rPr lang="en-US" altLang="en-US" b="1" smtClean="0">
                <a:latin typeface="Arial" charset="0"/>
                <a:cs typeface="Arial" charset="0"/>
              </a:rPr>
              <a:t>SAY:</a:t>
            </a:r>
            <a:br>
              <a:rPr lang="en-US" altLang="en-US" b="1" smtClean="0">
                <a:latin typeface="Arial" charset="0"/>
                <a:cs typeface="Arial" charset="0"/>
              </a:rPr>
            </a:br>
            <a:endParaRPr lang="en-US" altLang="en-US" smtClean="0">
              <a:latin typeface="Arial" charset="0"/>
              <a:cs typeface="Arial" charset="0"/>
            </a:endParaRPr>
          </a:p>
          <a:p>
            <a:pPr>
              <a:lnSpc>
                <a:spcPct val="150000"/>
              </a:lnSpc>
              <a:spcAft>
                <a:spcPts val="588"/>
              </a:spcAft>
            </a:pPr>
            <a:r>
              <a:rPr lang="en-US" altLang="en-US" smtClean="0">
                <a:latin typeface="Arial" charset="0"/>
                <a:cs typeface="Arial" charset="0"/>
              </a:rPr>
              <a:t>&lt;</a:t>
            </a:r>
            <a:r>
              <a:rPr lang="en-US" altLang="en-US" b="1" smtClean="0">
                <a:latin typeface="Arial" charset="0"/>
                <a:cs typeface="Arial" charset="0"/>
              </a:rPr>
              <a:t>READ</a:t>
            </a:r>
            <a:r>
              <a:rPr lang="en-US" altLang="en-US" smtClean="0">
                <a:solidFill>
                  <a:srgbClr val="000000"/>
                </a:solidFill>
                <a:latin typeface="Arial" charset="0"/>
                <a:cs typeface="Arial" charset="0"/>
              </a:rPr>
              <a:t> the first knowledge check question and wait for participant responses.&gt;</a:t>
            </a:r>
          </a:p>
          <a:p>
            <a:pPr>
              <a:lnSpc>
                <a:spcPct val="150000"/>
              </a:lnSpc>
              <a:spcAft>
                <a:spcPts val="588"/>
              </a:spcAft>
            </a:pPr>
            <a:endParaRPr lang="en-US" altLang="en-US" smtClean="0">
              <a:solidFill>
                <a:srgbClr val="000000"/>
              </a:solidFill>
              <a:latin typeface="Arial" charset="0"/>
              <a:cs typeface="Arial" charset="0"/>
            </a:endParaRPr>
          </a:p>
          <a:p>
            <a:pPr>
              <a:lnSpc>
                <a:spcPct val="150000"/>
              </a:lnSpc>
              <a:spcAft>
                <a:spcPts val="588"/>
              </a:spcAft>
            </a:pPr>
            <a:r>
              <a:rPr lang="en-US" altLang="en-US" smtClean="0">
                <a:solidFill>
                  <a:srgbClr val="000000"/>
                </a:solidFill>
                <a:latin typeface="Arial" charset="0"/>
                <a:cs typeface="Arial" charset="0"/>
              </a:rPr>
              <a:t>&lt;</a:t>
            </a:r>
            <a:r>
              <a:rPr lang="en-US" altLang="en-US" b="1" smtClean="0">
                <a:solidFill>
                  <a:srgbClr val="000000"/>
                </a:solidFill>
                <a:latin typeface="Arial" charset="0"/>
                <a:cs typeface="Arial" charset="0"/>
              </a:rPr>
              <a:t>CLICK</a:t>
            </a:r>
            <a:r>
              <a:rPr lang="en-US" altLang="en-US" smtClean="0">
                <a:solidFill>
                  <a:srgbClr val="000000"/>
                </a:solidFill>
                <a:latin typeface="Arial" charset="0"/>
                <a:cs typeface="Arial" charset="0"/>
              </a:rPr>
              <a:t> for the correct answer to appear.&gt;</a:t>
            </a:r>
          </a:p>
          <a:p>
            <a:pPr>
              <a:lnSpc>
                <a:spcPct val="150000"/>
              </a:lnSpc>
              <a:spcAft>
                <a:spcPts val="588"/>
              </a:spcAft>
            </a:pPr>
            <a:endParaRPr lang="en-US" altLang="en-US" smtClean="0">
              <a:solidFill>
                <a:srgbClr val="000000"/>
              </a:solidFill>
              <a:latin typeface="Arial" charset="0"/>
              <a:cs typeface="Arial" charset="0"/>
            </a:endParaRPr>
          </a:p>
          <a:p>
            <a:pPr>
              <a:lnSpc>
                <a:spcPct val="150000"/>
              </a:lnSpc>
              <a:spcAft>
                <a:spcPts val="588"/>
              </a:spcAft>
            </a:pPr>
            <a:r>
              <a:rPr lang="en-US" altLang="en-US" smtClean="0">
                <a:solidFill>
                  <a:srgbClr val="000000"/>
                </a:solidFill>
                <a:latin typeface="Arial" charset="0"/>
                <a:cs typeface="Arial" charset="0"/>
              </a:rPr>
              <a:t>The correct answer is A, e</a:t>
            </a:r>
            <a:r>
              <a:rPr lang="en-US" altLang="en-US" smtClean="0">
                <a:latin typeface="Arial" charset="0"/>
                <a:cs typeface="Arial" charset="0"/>
              </a:rPr>
              <a:t>ndemic.</a:t>
            </a:r>
          </a:p>
          <a:p>
            <a:pPr>
              <a:lnSpc>
                <a:spcPct val="150000"/>
              </a:lnSpc>
              <a:spcBef>
                <a:spcPct val="0"/>
              </a:spcBef>
              <a:spcAft>
                <a:spcPts val="613"/>
              </a:spcAft>
            </a:pPr>
            <a:endParaRPr lang="en-US" altLang="en-US" smtClean="0">
              <a:latin typeface="Arial" charset="0"/>
              <a:cs typeface="Arial" charset="0"/>
            </a:endParaRPr>
          </a:p>
          <a:p>
            <a:pPr>
              <a:lnSpc>
                <a:spcPct val="150000"/>
              </a:lnSpc>
              <a:spcBef>
                <a:spcPct val="0"/>
              </a:spcBef>
              <a:spcAft>
                <a:spcPts val="613"/>
              </a:spcAft>
            </a:pPr>
            <a:r>
              <a:rPr lang="en-US" altLang="en-US" smtClean="0">
                <a:latin typeface="Arial" charset="0"/>
                <a:cs typeface="Arial" charset="0"/>
              </a:rPr>
              <a:t>&lt;</a:t>
            </a:r>
            <a:r>
              <a:rPr lang="en-US" altLang="en-US" b="1" smtClean="0">
                <a:latin typeface="Arial" charset="0"/>
                <a:cs typeface="Arial" charset="0"/>
              </a:rPr>
              <a:t>READ</a:t>
            </a:r>
            <a:r>
              <a:rPr lang="en-US" altLang="en-US" smtClean="0">
                <a:solidFill>
                  <a:srgbClr val="000000"/>
                </a:solidFill>
                <a:latin typeface="Arial" charset="0"/>
                <a:cs typeface="Arial" charset="0"/>
              </a:rPr>
              <a:t> the second knowledge check question and wait for participant responses.&gt;</a:t>
            </a:r>
          </a:p>
          <a:p>
            <a:pPr>
              <a:lnSpc>
                <a:spcPct val="150000"/>
              </a:lnSpc>
              <a:spcBef>
                <a:spcPct val="0"/>
              </a:spcBef>
              <a:spcAft>
                <a:spcPts val="613"/>
              </a:spcAft>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for the correct answer to appear.&gt;</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b="1" smtClean="0">
                <a:latin typeface="Arial" charset="0"/>
                <a:cs typeface="Arial" charset="0"/>
              </a:rPr>
              <a:t>SAY:</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The correct answer is C, epidemic.</a:t>
            </a:r>
          </a:p>
          <a:p>
            <a:pPr>
              <a:lnSpc>
                <a:spcPct val="150000"/>
              </a:lnSpc>
              <a:spcBef>
                <a:spcPct val="0"/>
              </a:spcBef>
              <a:spcAft>
                <a:spcPts val="613"/>
              </a:spcAft>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&lt;</a:t>
            </a:r>
            <a:r>
              <a:rPr lang="en-US" altLang="en-US" b="1" smtClean="0">
                <a:latin typeface="Arial" charset="0"/>
                <a:cs typeface="Arial" charset="0"/>
              </a:rPr>
              <a:t>READ</a:t>
            </a:r>
            <a:r>
              <a:rPr lang="en-US" altLang="en-US" smtClean="0">
                <a:latin typeface="Arial" charset="0"/>
                <a:cs typeface="Arial" charset="0"/>
              </a:rPr>
              <a:t> the third knowledge check question and wait for participant responses.&gt;</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for the correct answer to appear.&gt;</a:t>
            </a:r>
            <a:br>
              <a:rPr lang="en-US" altLang="en-US" smtClean="0">
                <a:latin typeface="Arial" charset="0"/>
                <a:cs typeface="Arial" charset="0"/>
              </a:rPr>
            </a:br>
            <a:endParaRPr lang="en-US" altLang="en-US" smtClean="0">
              <a:latin typeface="Arial" charset="0"/>
              <a:cs typeface="Arial" charset="0"/>
            </a:endParaRPr>
          </a:p>
          <a:p>
            <a:pPr>
              <a:lnSpc>
                <a:spcPct val="150000"/>
              </a:lnSpc>
              <a:spcBef>
                <a:spcPct val="0"/>
              </a:spcBef>
              <a:spcAft>
                <a:spcPts val="613"/>
              </a:spcAft>
            </a:pPr>
            <a:r>
              <a:rPr lang="en-US" altLang="en-US" b="1" smtClean="0">
                <a:latin typeface="Arial" charset="0"/>
                <a:cs typeface="Arial" charset="0"/>
              </a:rPr>
              <a:t>SAY:</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The correct answer is B, pandemic.</a:t>
            </a:r>
          </a:p>
          <a:p>
            <a:pPr>
              <a:lnSpc>
                <a:spcPct val="150000"/>
              </a:lnSpc>
              <a:spcBef>
                <a:spcPct val="0"/>
              </a:spcBef>
              <a:spcAft>
                <a:spcPts val="613"/>
              </a:spcAft>
            </a:pPr>
            <a:endParaRPr lang="en-US" altLang="en-US" smtClean="0">
              <a:latin typeface="Arial" charset="0"/>
              <a:cs typeface="Arial" charset="0"/>
            </a:endParaRPr>
          </a:p>
          <a:p>
            <a:pPr>
              <a:lnSpc>
                <a:spcPct val="150000"/>
              </a:lnSpc>
              <a:spcBef>
                <a:spcPct val="0"/>
              </a:spcBef>
              <a:spcAft>
                <a:spcPts val="613"/>
              </a:spcAft>
            </a:pPr>
            <a:r>
              <a:rPr lang="en-US" altLang="en-US" b="1" smtClean="0">
                <a:latin typeface="Arial" charset="0"/>
                <a:cs typeface="Arial" charset="0"/>
              </a:rPr>
              <a:t>GO</a:t>
            </a:r>
            <a:r>
              <a:rPr lang="en-US" altLang="en-US" smtClean="0">
                <a:latin typeface="Arial" charset="0"/>
                <a:cs typeface="Arial" charset="0"/>
              </a:rPr>
              <a:t> to next slide.</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lnSpc>
                <a:spcPct val="150000"/>
              </a:lnSpc>
              <a:spcBef>
                <a:spcPct val="0"/>
              </a:spcBef>
            </a:pPr>
            <a:fld id="{47439D0A-A661-4614-BCF6-1DF06AA8397C}" type="slidenum">
              <a:rPr lang="en-US" altLang="en-US" smtClean="0">
                <a:latin typeface="Arial" charset="0"/>
              </a:rPr>
              <a:pPr>
                <a:lnSpc>
                  <a:spcPct val="150000"/>
                </a:lnSpc>
                <a:spcBef>
                  <a:spcPct val="0"/>
                </a:spcBef>
              </a:pPr>
              <a:t>9</a:t>
            </a:fld>
            <a:endParaRPr lang="en-US" altLang="en-US" smtClean="0">
              <a:latin typeface="Arial" charset="0"/>
            </a:endParaRPr>
          </a:p>
        </p:txBody>
      </p:sp>
      <p:sp>
        <p:nvSpPr>
          <p:cNvPr id="921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cs typeface="Arial" charset="0"/>
              </a:defRPr>
            </a:lvl1pPr>
            <a:lvl2pPr marL="755650" indent="-290513">
              <a:defRPr>
                <a:solidFill>
                  <a:schemeClr val="tx1"/>
                </a:solidFill>
                <a:latin typeface="Calibri" pitchFamily="34" charset="0"/>
                <a:cs typeface="Arial" charset="0"/>
              </a:defRPr>
            </a:lvl2pPr>
            <a:lvl3pPr marL="1163638" indent="-231775">
              <a:defRPr>
                <a:solidFill>
                  <a:schemeClr val="tx1"/>
                </a:solidFill>
                <a:latin typeface="Calibri" pitchFamily="34" charset="0"/>
                <a:cs typeface="Arial" charset="0"/>
              </a:defRPr>
            </a:lvl3pPr>
            <a:lvl4pPr marL="1630363" indent="-231775">
              <a:defRPr>
                <a:solidFill>
                  <a:schemeClr val="tx1"/>
                </a:solidFill>
                <a:latin typeface="Calibri" pitchFamily="34" charset="0"/>
                <a:cs typeface="Arial" charset="0"/>
              </a:defRPr>
            </a:lvl4pPr>
            <a:lvl5pPr marL="2095500" indent="-231775">
              <a:defRPr>
                <a:solidFill>
                  <a:schemeClr val="tx1"/>
                </a:solidFill>
                <a:latin typeface="Calibri" pitchFamily="34" charset="0"/>
                <a:cs typeface="Arial" charset="0"/>
              </a:defRPr>
            </a:lvl5pPr>
            <a:lvl6pPr marL="2552700" indent="-231775" eaLnBrk="0" fontAlgn="base" hangingPunct="0">
              <a:spcBef>
                <a:spcPct val="0"/>
              </a:spcBef>
              <a:spcAft>
                <a:spcPct val="0"/>
              </a:spcAft>
              <a:defRPr>
                <a:solidFill>
                  <a:schemeClr val="tx1"/>
                </a:solidFill>
                <a:latin typeface="Calibri" pitchFamily="34" charset="0"/>
                <a:cs typeface="Arial" charset="0"/>
              </a:defRPr>
            </a:lvl6pPr>
            <a:lvl7pPr marL="3009900" indent="-231775" eaLnBrk="0" fontAlgn="base" hangingPunct="0">
              <a:spcBef>
                <a:spcPct val="0"/>
              </a:spcBef>
              <a:spcAft>
                <a:spcPct val="0"/>
              </a:spcAft>
              <a:defRPr>
                <a:solidFill>
                  <a:schemeClr val="tx1"/>
                </a:solidFill>
                <a:latin typeface="Calibri" pitchFamily="34" charset="0"/>
                <a:cs typeface="Arial" charset="0"/>
              </a:defRPr>
            </a:lvl7pPr>
            <a:lvl8pPr marL="3467100" indent="-231775" eaLnBrk="0" fontAlgn="base" hangingPunct="0">
              <a:spcBef>
                <a:spcPct val="0"/>
              </a:spcBef>
              <a:spcAft>
                <a:spcPct val="0"/>
              </a:spcAft>
              <a:defRPr>
                <a:solidFill>
                  <a:schemeClr val="tx1"/>
                </a:solidFill>
                <a:latin typeface="Calibri" pitchFamily="34" charset="0"/>
                <a:cs typeface="Arial" charset="0"/>
              </a:defRPr>
            </a:lvl8pPr>
            <a:lvl9pPr marL="3924300" indent="-231775" eaLnBrk="0" fontAlgn="base" hangingPunct="0">
              <a:spcBef>
                <a:spcPct val="0"/>
              </a:spcBef>
              <a:spcAft>
                <a:spcPct val="0"/>
              </a:spcAft>
              <a:defRPr>
                <a:solidFill>
                  <a:schemeClr val="tx1"/>
                </a:solidFill>
                <a:latin typeface="Calibri" pitchFamily="34" charset="0"/>
                <a:cs typeface="Arial" charset="0"/>
              </a:defRPr>
            </a:lvl9pPr>
          </a:lstStyle>
          <a:p>
            <a:pPr fontAlgn="base">
              <a:lnSpc>
                <a:spcPct val="150000"/>
              </a:lnSpc>
              <a:spcBef>
                <a:spcPct val="0"/>
              </a:spcBef>
              <a:spcAft>
                <a:spcPct val="0"/>
              </a:spcAft>
            </a:pPr>
            <a:fld id="{20648F53-FE81-4FCF-A90F-5339D5D628A1}" type="datetime1">
              <a:rPr lang="en-US" altLang="en-US" smtClean="0">
                <a:latin typeface="Arial" charset="0"/>
              </a:rPr>
              <a:pPr fontAlgn="base">
                <a:lnSpc>
                  <a:spcPct val="150000"/>
                </a:lnSpc>
                <a:spcBef>
                  <a:spcPct val="0"/>
                </a:spcBef>
                <a:spcAft>
                  <a:spcPct val="0"/>
                </a:spcAft>
              </a:pPr>
              <a:t>10/2/2017</a:t>
            </a:fld>
            <a:endParaRPr lang="en-US" altLang="en-US" smtClean="0">
              <a:latin typeface="Arial" charset="0"/>
            </a:endParaRPr>
          </a:p>
        </p:txBody>
      </p:sp>
    </p:spTree>
    <p:extLst>
      <p:ext uri="{BB962C8B-B14F-4D97-AF65-F5344CB8AC3E}">
        <p14:creationId xmlns:p14="http://schemas.microsoft.com/office/powerpoint/2010/main" val="190084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xfrm>
            <a:off x="701675" y="4416425"/>
            <a:ext cx="5607050" cy="701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endParaRPr lang="en-US" altLang="en-US" b="1" smtClean="0">
              <a:latin typeface="Arial" charset="0"/>
              <a:cs typeface="Arial" charset="0"/>
            </a:endParaRPr>
          </a:p>
          <a:p>
            <a:pPr defTabSz="912813" eaLnBrk="1" hangingPunct="1">
              <a:lnSpc>
                <a:spcPct val="150000"/>
              </a:lnSpc>
              <a:spcBef>
                <a:spcPct val="0"/>
              </a:spcBef>
            </a:pPr>
            <a:r>
              <a:rPr lang="en-US" altLang="en-US" smtClean="0">
                <a:latin typeface="Arial" charset="0"/>
                <a:cs typeface="Arial" charset="0"/>
              </a:rPr>
              <a:t>Now, let’s examine the different types of epidemiology studies.</a:t>
            </a:r>
          </a:p>
          <a:p>
            <a:pPr defTabSz="912813" eaLnBrk="1" hangingPunct="1">
              <a:lnSpc>
                <a:spcPct val="150000"/>
              </a:lnSpc>
              <a:spcBef>
                <a:spcPct val="0"/>
              </a:spcBef>
            </a:pPr>
            <a:endParaRPr lang="en-US" altLang="en-US" smtClean="0">
              <a:latin typeface="Arial" charset="0"/>
              <a:cs typeface="Arial" charset="0"/>
            </a:endParaRPr>
          </a:p>
          <a:p>
            <a:pPr defTabSz="912813">
              <a:lnSpc>
                <a:spcPct val="150000"/>
              </a:lnSpc>
            </a:pPr>
            <a:r>
              <a:rPr lang="en-US" altLang="en-US" smtClean="0">
                <a:latin typeface="Arial" charset="0"/>
                <a:cs typeface="Arial" charset="0"/>
              </a:rPr>
              <a:t>In an experimental</a:t>
            </a:r>
            <a:r>
              <a:rPr lang="en-US" altLang="en-US" b="1" smtClean="0">
                <a:latin typeface="Arial" charset="0"/>
                <a:cs typeface="Arial" charset="0"/>
              </a:rPr>
              <a:t> </a:t>
            </a:r>
            <a:r>
              <a:rPr lang="en-US" altLang="en-US" smtClean="0">
                <a:latin typeface="Arial" charset="0"/>
                <a:cs typeface="Arial" charset="0"/>
              </a:rPr>
              <a:t>study, the investigators can control certain factors within the study from the beginning. An example of this type is a vaccine efficacy trial that might be conducted by the National Institutes of Health. In such a trial, the investigators randomly control who receives the test vaccine and who does not among a limited group of participants; they then observe the outcome to determine if it should to be used more widely.</a:t>
            </a:r>
          </a:p>
          <a:p>
            <a:pPr defTabSz="912813">
              <a:lnSpc>
                <a:spcPct val="150000"/>
              </a:lnSpc>
            </a:pPr>
            <a:endParaRPr lang="en-US" altLang="en-US" smtClean="0">
              <a:latin typeface="Arial" charset="0"/>
              <a:cs typeface="Arial" charset="0"/>
            </a:endParaRPr>
          </a:p>
          <a:p>
            <a:pPr defTabSz="912813">
              <a:lnSpc>
                <a:spcPct val="150000"/>
              </a:lnSpc>
            </a:pPr>
            <a:r>
              <a:rPr lang="en-US" altLang="en-US" smtClean="0">
                <a:latin typeface="Arial" charset="0"/>
                <a:cs typeface="Arial" charset="0"/>
              </a:rPr>
              <a:t>In an observational</a:t>
            </a:r>
            <a:r>
              <a:rPr lang="en-US" altLang="en-US" b="1" smtClean="0">
                <a:latin typeface="Arial" charset="0"/>
                <a:cs typeface="Arial" charset="0"/>
              </a:rPr>
              <a:t> </a:t>
            </a:r>
            <a:r>
              <a:rPr lang="en-US" altLang="en-US" smtClean="0">
                <a:latin typeface="Arial" charset="0"/>
                <a:cs typeface="Arial" charset="0"/>
              </a:rPr>
              <a:t>study, the epidemiologist does not control the circumstances. These studies can be further subdivided into descriptive</a:t>
            </a:r>
            <a:r>
              <a:rPr lang="en-US" altLang="en-US" b="1" smtClean="0">
                <a:latin typeface="Arial" charset="0"/>
                <a:cs typeface="Arial" charset="0"/>
              </a:rPr>
              <a:t> </a:t>
            </a:r>
            <a:r>
              <a:rPr lang="en-US" altLang="en-US" smtClean="0">
                <a:latin typeface="Arial" charset="0"/>
                <a:cs typeface="Arial" charset="0"/>
              </a:rPr>
              <a:t>and analytic. </a:t>
            </a:r>
          </a:p>
          <a:p>
            <a:pPr defTabSz="912813">
              <a:lnSpc>
                <a:spcPct val="150000"/>
              </a:lnSpc>
            </a:pPr>
            <a:endParaRPr lang="en-US" altLang="en-US" smtClean="0">
              <a:latin typeface="Arial" charset="0"/>
              <a:cs typeface="Arial" charset="0"/>
            </a:endParaRPr>
          </a:p>
          <a:p>
            <a:pPr defTabSz="912813" eaLnBrk="1" hangingPunct="1">
              <a:lnSpc>
                <a:spcPct val="150000"/>
              </a:lnSpc>
              <a:spcBef>
                <a:spcPct val="0"/>
              </a:spcBef>
            </a:pPr>
            <a:r>
              <a:rPr lang="en-US" altLang="en-US" smtClean="0">
                <a:latin typeface="Arial" charset="0"/>
                <a:cs typeface="Arial" charset="0"/>
              </a:rPr>
              <a:t>Descriptive epidemiology is the more basic of these categories and is fundamental to what epidemiologists do. In a descriptive study, the epidemiologist collects information that characterizes and summarizes the health event or problem. </a:t>
            </a:r>
          </a:p>
          <a:p>
            <a:pPr defTabSz="912813" eaLnBrk="1" hangingPunct="1">
              <a:lnSpc>
                <a:spcPct val="150000"/>
              </a:lnSpc>
              <a:spcBef>
                <a:spcPct val="0"/>
              </a:spcBef>
            </a:pPr>
            <a:endParaRPr lang="en-US" altLang="en-US" smtClean="0">
              <a:latin typeface="Arial" charset="0"/>
              <a:cs typeface="Arial" charset="0"/>
            </a:endParaRPr>
          </a:p>
          <a:p>
            <a:pPr defTabSz="912813" eaLnBrk="1" hangingPunct="1">
              <a:lnSpc>
                <a:spcPct val="150000"/>
              </a:lnSpc>
              <a:spcBef>
                <a:spcPct val="0"/>
              </a:spcBef>
            </a:pPr>
            <a:r>
              <a:rPr lang="en-US" altLang="en-US" smtClean="0">
                <a:latin typeface="Arial" charset="0"/>
                <a:cs typeface="Arial" charset="0"/>
              </a:rPr>
              <a:t>In the analytic study, the epidemiologist relies on comparisons between different groups to determine the role of different causative conditions or risk factors.</a:t>
            </a:r>
          </a:p>
          <a:p>
            <a:pPr defTabSz="912813">
              <a:lnSpc>
                <a:spcPct val="150000"/>
              </a:lnSpc>
            </a:pPr>
            <a:endParaRPr lang="en-US" altLang="en-US" smtClean="0">
              <a:latin typeface="Arial" charset="0"/>
              <a:cs typeface="Arial" charset="0"/>
            </a:endParaRPr>
          </a:p>
          <a:p>
            <a:pPr defTabSz="912813"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607359A-3819-4E6B-877B-7F8D2C9DE6D2}" type="slidenum">
              <a:rPr lang="en-US" altLang="en-US" smtClean="0"/>
              <a:pPr>
                <a:spcBef>
                  <a:spcPct val="0"/>
                </a:spcBef>
              </a:pPr>
              <a:t>10</a:t>
            </a:fld>
            <a:endParaRPr lang="en-US" altLang="en-US" smtClean="0"/>
          </a:p>
        </p:txBody>
      </p:sp>
      <p:sp>
        <p:nvSpPr>
          <p:cNvPr id="5" name="Date Placeholder 4"/>
          <p:cNvSpPr>
            <a:spLocks noGrp="1"/>
          </p:cNvSpPr>
          <p:nvPr>
            <p:ph type="dt" sz="quarter" idx="1"/>
          </p:nvPr>
        </p:nvSpPr>
        <p:spPr/>
        <p:txBody>
          <a:bodyPr/>
          <a:lstStyle/>
          <a:p>
            <a:pPr>
              <a:defRPr/>
            </a:pPr>
            <a:fld id="{C6062E75-75C0-4C7C-BAB1-732C46EDA300}" type="datetime1">
              <a:rPr lang="en-US" smtClean="0"/>
              <a:pPr>
                <a:defRPr/>
              </a:pPr>
              <a:t>10/2/2017</a:t>
            </a:fld>
            <a:endParaRPr lang="en-US" dirty="0"/>
          </a:p>
        </p:txBody>
      </p:sp>
    </p:spTree>
    <p:extLst>
      <p:ext uri="{BB962C8B-B14F-4D97-AF65-F5344CB8AC3E}">
        <p14:creationId xmlns:p14="http://schemas.microsoft.com/office/powerpoint/2010/main" val="398426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701675" y="4416425"/>
            <a:ext cx="5607050" cy="5032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defRPr/>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Time, place, and person is the mantra of the epidemiologist. Another way of comparing descriptive and analytic epidemiology is to say that, during the descriptive process, we are concerned with </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when the population was affected, </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where</a:t>
            </a:r>
            <a:r>
              <a:rPr lang="en-US" altLang="en-US" b="1"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they were affected, and </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who specifically was affected. </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From the observations gathered during the descriptive process, a hypothesis is generated about the causes of observed patterns and the factors that increase risk for disease or injury. </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To test a hypothesis, epidemiologists must use an analytic epidemiology process in which they ask how and why the population was affected.</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3B1C3939-60FF-49CF-B4E5-BBC77C64A65C}" type="slidenum">
              <a:rPr lang="en-US" altLang="en-US" smtClean="0"/>
              <a:pPr>
                <a:spcBef>
                  <a:spcPct val="0"/>
                </a:spcBef>
              </a:pPr>
              <a:t>11</a:t>
            </a:fld>
            <a:endParaRPr lang="en-US" altLang="en-US" smtClean="0"/>
          </a:p>
        </p:txBody>
      </p:sp>
      <p:sp>
        <p:nvSpPr>
          <p:cNvPr id="8704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B4E3E2-CACC-4FA6-9B2D-9FEEB85453BD}"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346008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xfrm>
            <a:off x="701675" y="4416425"/>
            <a:ext cx="5607050" cy="526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b="1" smtClean="0">
                <a:latin typeface="Arial" charset="0"/>
                <a:cs typeface="Arial" charset="0"/>
              </a:rPr>
              <a:t>SAY:</a:t>
            </a:r>
          </a:p>
          <a:p>
            <a:pPr>
              <a:lnSpc>
                <a:spcPct val="150000"/>
              </a:lnSpc>
            </a:pPr>
            <a:endParaRPr lang="en-US" altLang="en-US" b="1" smtClean="0">
              <a:latin typeface="Arial" charset="0"/>
              <a:cs typeface="Arial" charset="0"/>
            </a:endParaRPr>
          </a:p>
          <a:p>
            <a:pPr>
              <a:lnSpc>
                <a:spcPct val="150000"/>
              </a:lnSpc>
            </a:pPr>
            <a:r>
              <a:rPr lang="en-US" altLang="en-US" smtClean="0">
                <a:latin typeface="Arial" charset="0"/>
                <a:cs typeface="Arial" charset="0"/>
              </a:rPr>
              <a:t>Let’s look at an example.</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In 1982, an epidemiologist in the Georgia Department of Public Health became interested in the number of deaths associated with farm tractors. He determined he could examine this problem by using readily available data — death certificate records that were included in an existing surveillance system. He obtained the death certificate records for all deaths that had occurred in Georgia during 1971 through 1981 that were associated with farm tractor incidents. </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After collecting the data, he used the information to describe the problem in terms of time, place, and person and then generated a hypothesis for further study. We’ll talk about his hypothesis in a moment, but first let’s look at the descriptive epidemiology.</a:t>
            </a:r>
          </a:p>
          <a:p>
            <a:pPr>
              <a:lnSpc>
                <a:spcPct val="150000"/>
              </a:lnSpc>
            </a:pPr>
            <a:endParaRPr lang="en-US" altLang="en-US" smtClean="0">
              <a:latin typeface="Arial" charset="0"/>
              <a:cs typeface="Arial" charset="0"/>
            </a:endParaRPr>
          </a:p>
          <a:p>
            <a:pPr>
              <a:lnSpc>
                <a:spcPct val="150000"/>
              </a:lnSpc>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1D36EAC-717E-4ACC-AA70-798A27D7A739}" type="slidenum">
              <a:rPr lang="en-US" altLang="en-US" smtClean="0"/>
              <a:pPr/>
              <a:t>12</a:t>
            </a:fld>
            <a:endParaRPr lang="en-US" altLang="en-US" smtClean="0"/>
          </a:p>
        </p:txBody>
      </p:sp>
    </p:spTree>
    <p:extLst>
      <p:ext uri="{BB962C8B-B14F-4D97-AF65-F5344CB8AC3E}">
        <p14:creationId xmlns:p14="http://schemas.microsoft.com/office/powerpoint/2010/main" val="133275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xfrm>
            <a:off x="701675" y="4416425"/>
            <a:ext cx="5607050" cy="785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b="1" smtClean="0">
                <a:latin typeface="Arial" charset="0"/>
                <a:cs typeface="Arial" charset="0"/>
              </a:rPr>
              <a:t>SAY:</a:t>
            </a:r>
            <a:br>
              <a:rPr lang="en-US" altLang="en-US" b="1" smtClean="0">
                <a:latin typeface="Arial" charset="0"/>
                <a:cs typeface="Arial" charset="0"/>
              </a:rPr>
            </a:br>
            <a:r>
              <a:rPr lang="en-US" altLang="en-US" b="1" smtClean="0">
                <a:latin typeface="Arial" charset="0"/>
                <a:cs typeface="Arial" charset="0"/>
              </a:rPr>
              <a:t> </a:t>
            </a:r>
            <a:endParaRPr lang="en-US" altLang="en-US" smtClean="0">
              <a:latin typeface="Arial" charset="0"/>
              <a:cs typeface="Arial" charset="0"/>
            </a:endParaRPr>
          </a:p>
          <a:p>
            <a:pPr>
              <a:lnSpc>
                <a:spcPct val="150000"/>
              </a:lnSpc>
            </a:pPr>
            <a:r>
              <a:rPr lang="en-US" altLang="en-US" smtClean="0">
                <a:latin typeface="Arial" charset="0"/>
                <a:cs typeface="Arial" charset="0"/>
              </a:rPr>
              <a:t>This graph describes the when for 166 of the farm tractor-associated deaths. We can examine the data by looking at the time of day when the deaths occurred. </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What inferences can we make from this graph?</a:t>
            </a:r>
          </a:p>
          <a:p>
            <a:pPr>
              <a:lnSpc>
                <a:spcPct val="150000"/>
              </a:lnSpc>
            </a:pPr>
            <a:r>
              <a:rPr lang="en-US" altLang="en-US" b="1" i="1" smtClean="0">
                <a:latin typeface="Arial" charset="0"/>
                <a:cs typeface="Arial" charset="0"/>
              </a:rPr>
              <a:t> </a:t>
            </a:r>
            <a:endParaRPr lang="en-US" altLang="en-US" smtClean="0">
              <a:latin typeface="Arial" charset="0"/>
              <a:cs typeface="Arial" charset="0"/>
            </a:endParaRPr>
          </a:p>
          <a:p>
            <a:pPr>
              <a:lnSpc>
                <a:spcPct val="150000"/>
              </a:lnSpc>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for the first two arrows to appear.&gt;</a:t>
            </a:r>
          </a:p>
          <a:p>
            <a:pPr>
              <a:lnSpc>
                <a:spcPct val="150000"/>
              </a:lnSpc>
            </a:pPr>
            <a:r>
              <a:rPr lang="en-US" altLang="en-US" b="1" smtClean="0">
                <a:latin typeface="Arial" charset="0"/>
                <a:cs typeface="Arial" charset="0"/>
              </a:rPr>
              <a:t/>
            </a:r>
            <a:br>
              <a:rPr lang="en-US" altLang="en-US" b="1" smtClean="0">
                <a:latin typeface="Arial" charset="0"/>
                <a:cs typeface="Arial" charset="0"/>
              </a:rPr>
            </a:br>
            <a:r>
              <a:rPr lang="en-US" altLang="en-US" b="1" smtClean="0">
                <a:latin typeface="Arial" charset="0"/>
                <a:cs typeface="Arial" charset="0"/>
              </a:rPr>
              <a:t>SAY:</a:t>
            </a:r>
            <a:br>
              <a:rPr lang="en-US" altLang="en-US" b="1" smtClean="0">
                <a:latin typeface="Arial" charset="0"/>
                <a:cs typeface="Arial" charset="0"/>
              </a:rPr>
            </a:br>
            <a:endParaRPr lang="en-US" altLang="en-US" smtClean="0">
              <a:latin typeface="Arial" charset="0"/>
              <a:cs typeface="Arial" charset="0"/>
            </a:endParaRPr>
          </a:p>
          <a:p>
            <a:pPr>
              <a:lnSpc>
                <a:spcPct val="150000"/>
              </a:lnSpc>
            </a:pPr>
            <a:r>
              <a:rPr lang="en-US" altLang="en-US" smtClean="0">
                <a:latin typeface="Arial" charset="0"/>
                <a:cs typeface="Arial" charset="0"/>
              </a:rPr>
              <a:t>Peaks in deaths occurred just before lunch and during late afternoon.</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for the third arrow to appear.&gt;</a:t>
            </a:r>
          </a:p>
          <a:p>
            <a:pPr>
              <a:lnSpc>
                <a:spcPct val="150000"/>
              </a:lnSpc>
            </a:pPr>
            <a:r>
              <a:rPr lang="en-US" altLang="en-US" smtClean="0">
                <a:latin typeface="Arial" charset="0"/>
                <a:cs typeface="Arial" charset="0"/>
              </a:rPr>
              <a:t/>
            </a:r>
            <a:br>
              <a:rPr lang="en-US" altLang="en-US" smtClean="0">
                <a:latin typeface="Arial" charset="0"/>
                <a:cs typeface="Arial" charset="0"/>
              </a:rPr>
            </a:br>
            <a:r>
              <a:rPr lang="en-US" altLang="en-US" b="1" smtClean="0">
                <a:latin typeface="Arial" charset="0"/>
                <a:cs typeface="Arial" charset="0"/>
              </a:rPr>
              <a:t>SAY:</a:t>
            </a:r>
            <a:br>
              <a:rPr lang="en-US" altLang="en-US" b="1" smtClean="0">
                <a:latin typeface="Arial" charset="0"/>
                <a:cs typeface="Arial" charset="0"/>
              </a:rPr>
            </a:br>
            <a:endParaRPr lang="en-US" altLang="en-US" smtClean="0">
              <a:latin typeface="Arial" charset="0"/>
              <a:cs typeface="Arial" charset="0"/>
            </a:endParaRPr>
          </a:p>
          <a:p>
            <a:pPr>
              <a:lnSpc>
                <a:spcPct val="150000"/>
              </a:lnSpc>
            </a:pPr>
            <a:r>
              <a:rPr lang="en-US" altLang="en-US" smtClean="0">
                <a:latin typeface="Arial" charset="0"/>
                <a:cs typeface="Arial" charset="0"/>
              </a:rPr>
              <a:t>A decrease in deaths occurred from noon to 1:00 p.m.</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We can infer that deaths occur when farmers are probably most fatigued right before lunch, which might lead to the increase in deaths in late morning. More deaths occur in late afternoon when children are home from school. Conversely, fewer deaths occur while the farmers are probably eating their lunch.</a:t>
            </a:r>
          </a:p>
          <a:p>
            <a:pPr>
              <a:lnSpc>
                <a:spcPct val="150000"/>
              </a:lnSpc>
            </a:pPr>
            <a:r>
              <a:rPr lang="en-US" altLang="en-US" smtClean="0">
                <a:latin typeface="Arial" charset="0"/>
                <a:cs typeface="Arial" charset="0"/>
              </a:rPr>
              <a:t> </a:t>
            </a:r>
          </a:p>
          <a:p>
            <a:pPr>
              <a:lnSpc>
                <a:spcPct val="150000"/>
              </a:lnSpc>
            </a:pPr>
            <a:r>
              <a:rPr lang="en-US" altLang="en-US" b="1" smtClean="0">
                <a:latin typeface="Arial" charset="0"/>
                <a:cs typeface="Arial" charset="0"/>
              </a:rPr>
              <a:t>GO </a:t>
            </a:r>
            <a:r>
              <a:rPr lang="en-US" altLang="en-US" smtClean="0">
                <a:latin typeface="Arial" charset="0"/>
                <a:cs typeface="Arial" charset="0"/>
              </a:rPr>
              <a:t>to next slide.</a:t>
            </a:r>
            <a:endParaRPr lang="en-US" altLang="en-US" b="1" smtClean="0">
              <a:latin typeface="Arial" charset="0"/>
              <a:cs typeface="Arial"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B055F80-DBF7-4FC4-831C-12A7425D1E94}" type="slidenum">
              <a:rPr lang="en-US" altLang="en-US" smtClean="0"/>
              <a:pPr>
                <a:spcBef>
                  <a:spcPct val="0"/>
                </a:spcBef>
              </a:pPr>
              <a:t>13</a:t>
            </a:fld>
            <a:endParaRPr lang="en-US" altLang="en-US" smtClean="0"/>
          </a:p>
        </p:txBody>
      </p:sp>
      <p:sp>
        <p:nvSpPr>
          <p:cNvPr id="88069"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E2B059-B741-4B70-84FE-A8F80AFFBF06}"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1202234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xfrm>
            <a:off x="701675" y="4418013"/>
            <a:ext cx="5607050" cy="10288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r>
              <a:rPr lang="en-US" altLang="en-US" b="1" smtClean="0">
                <a:latin typeface="Arial" charset="0"/>
                <a:cs typeface="Arial" charset="0"/>
              </a:rPr>
              <a:t/>
            </a:r>
            <a:br>
              <a:rPr lang="en-US" altLang="en-US" b="1" smtClean="0">
                <a:latin typeface="Arial" charset="0"/>
                <a:cs typeface="Arial" charset="0"/>
              </a:rPr>
            </a:br>
            <a:r>
              <a:rPr lang="en-US" altLang="en-US" smtClean="0">
                <a:latin typeface="Arial" charset="0"/>
                <a:cs typeface="Arial" charset="0"/>
              </a:rPr>
              <a:t>This graph describes the who. It indicates the number of deaths by age group. </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What else can you infer from this graph?</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for animation to appear.&gt;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An increase in the number of deaths occurred among older persons, which again, is part of the descriptive analysis. </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ASK: </a:t>
            </a:r>
            <a:r>
              <a:rPr lang="en-US" altLang="en-US" smtClean="0">
                <a:latin typeface="Arial" charset="0"/>
                <a:cs typeface="Arial" charset="0"/>
              </a:rPr>
              <a:t>By analyzing these data, which age group is at greatest risk for death from tractor-related incidents among this population?&gt;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ELICIT </a:t>
            </a:r>
            <a:r>
              <a:rPr lang="en-US" altLang="en-US" smtClean="0">
                <a:latin typeface="Arial" charset="0"/>
                <a:cs typeface="Arial" charset="0"/>
              </a:rPr>
              <a:t>answers from the participants.&gt;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latin typeface="Arial" charset="0"/>
                <a:cs typeface="Arial" charset="0"/>
              </a:rPr>
              <a:t>SAY:</a:t>
            </a:r>
            <a:r>
              <a:rPr lang="en-US" altLang="en-US" smtClean="0">
                <a:latin typeface="Arial" charset="0"/>
                <a:cs typeface="Arial" charset="0"/>
              </a:rPr>
              <a:t> </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Unfortunately, you cannot tell. These are absolute counts of events, not rates. Without the population size for each age group, we cannot compare the relative risks.</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Do the higher death numbers among persons aged 60 to 69 years reflect the fact that users of tractors are predominantly older? That older tractor users might be more likely to have an unintentional injury or less likely to survive an incident? We need to understand who is driving the tractor. Why do you think tractor-related deaths occur among the 0- to 9-year age group? Are children playing on tractors and fatally injuring themselves?</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This example illustrates how descriptive epidemiology can be used to characterize a specific problem in terms of when, where, and who, and it can help generate a hypothesis for further study to answer how and why the problem occurs.</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B477241-32A3-4A21-B334-5BAD0A3650B6}" type="slidenum">
              <a:rPr lang="en-US" altLang="en-US" smtClean="0"/>
              <a:pPr>
                <a:spcBef>
                  <a:spcPct val="0"/>
                </a:spcBef>
              </a:pPr>
              <a:t>14</a:t>
            </a:fld>
            <a:endParaRPr lang="en-US" altLang="en-US" smtClean="0"/>
          </a:p>
        </p:txBody>
      </p:sp>
      <p:sp>
        <p:nvSpPr>
          <p:cNvPr id="9011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6F27DB2-052F-45BC-88FF-C9F74B0AE488}"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75392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5"/>
            <a:ext cx="5607050" cy="7546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r>
              <a:rPr lang="en-US" altLang="en-US" b="1" smtClean="0">
                <a:latin typeface="Arial" charset="0"/>
                <a:cs typeface="Arial" charset="0"/>
              </a:rPr>
              <a:t/>
            </a:r>
            <a:br>
              <a:rPr lang="en-US" altLang="en-US" b="1" smtClean="0">
                <a:latin typeface="Arial" charset="0"/>
                <a:cs typeface="Arial" charset="0"/>
              </a:rPr>
            </a:br>
            <a:r>
              <a:rPr lang="en-US" altLang="en-US" smtClean="0">
                <a:latin typeface="Arial" charset="0"/>
                <a:cs typeface="Arial" charset="0"/>
              </a:rPr>
              <a:t>This map describes</a:t>
            </a:r>
            <a:r>
              <a:rPr lang="en-US" altLang="en-US" b="1" smtClean="0">
                <a:latin typeface="Arial" charset="0"/>
                <a:cs typeface="Arial" charset="0"/>
              </a:rPr>
              <a:t> where</a:t>
            </a:r>
            <a:r>
              <a:rPr lang="en-US" altLang="en-US" smtClean="0">
                <a:latin typeface="Arial" charset="0"/>
                <a:cs typeface="Arial" charset="0"/>
              </a:rPr>
              <a:t>. It indicates the number of deaths by county (place) in Georgia. </a:t>
            </a:r>
          </a:p>
          <a:p>
            <a:pPr defTabSz="928688" eaLnBrk="1" hangingPunct="1">
              <a:lnSpc>
                <a:spcPct val="150000"/>
              </a:lnSpc>
              <a:spcBef>
                <a:spcPct val="0"/>
              </a:spcBef>
            </a:pPr>
            <a:endParaRPr lang="en-US" altLang="en-US" b="1"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for animation to appear.&gt;</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Most of the deaths occurred in the northern areas of Georgia, which has a more mountainous terrain. Fewer deaths occurred in south-central Georgia, which is characterized by much flatter farmlands. </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ASK: </a:t>
            </a:r>
            <a:r>
              <a:rPr lang="en-US" altLang="en-US" smtClean="0">
                <a:latin typeface="Arial" charset="0"/>
                <a:cs typeface="Arial" charset="0"/>
              </a:rPr>
              <a:t>What are some possible explanations for this geographic distribution?&gt;</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ELICIT</a:t>
            </a:r>
            <a:r>
              <a:rPr lang="en-US" altLang="en-US" smtClean="0">
                <a:latin typeface="Arial" charset="0"/>
                <a:cs typeface="Arial" charset="0"/>
              </a:rPr>
              <a:t> answers from the participants.&gt;</a:t>
            </a:r>
          </a:p>
          <a:p>
            <a:pPr defTabSz="928688" eaLnBrk="1" hangingPunct="1">
              <a:lnSpc>
                <a:spcPct val="150000"/>
              </a:lnSpc>
              <a:spcBef>
                <a:spcPct val="0"/>
              </a:spcBef>
            </a:pPr>
            <a:endParaRPr lang="en-US" altLang="en-US" i="1"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ASK: </a:t>
            </a:r>
            <a:r>
              <a:rPr lang="en-US" altLang="en-US" smtClean="0">
                <a:latin typeface="Arial" charset="0"/>
                <a:cs typeface="Arial" charset="0"/>
              </a:rPr>
              <a:t>Can you infer that the distribution indicates that the rugged terrain is responsible for more tractor-related incidents?&gt;</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b="1" smtClean="0">
                <a:latin typeface="Arial" charset="0"/>
                <a:cs typeface="Arial" charset="0"/>
              </a:rPr>
              <a:t>SAY</a:t>
            </a:r>
            <a:r>
              <a:rPr lang="en-US" altLang="en-US" smtClean="0">
                <a:latin typeface="Arial" charset="0"/>
                <a:cs typeface="Arial" charset="0"/>
              </a:rPr>
              <a:t>:</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Remember that the map indicates the number of deaths, not the rates. The numbers possibly reflect differences in population or the number of tractors being used. More farming occurs in south-central Georgia. Therefore, the number of tractors probably does not explain the difference. Perhaps geographic differences exist in the experience or skill level of those using the tractors.</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5862598-6C62-4E2B-A66F-440844FDA7F2}" type="slidenum">
              <a:rPr lang="en-US" altLang="en-US" smtClean="0"/>
              <a:pPr>
                <a:spcBef>
                  <a:spcPct val="0"/>
                </a:spcBef>
              </a:pPr>
              <a:t>15</a:t>
            </a:fld>
            <a:endParaRPr lang="en-US" altLang="en-US" smtClean="0"/>
          </a:p>
        </p:txBody>
      </p:sp>
      <p:sp>
        <p:nvSpPr>
          <p:cNvPr id="8909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7A88F3-68D9-4EEF-BBA4-4A6307766BAF}" type="datetime1">
              <a:rPr lang="en-US" altLang="en-US" smtClean="0"/>
              <a:pPr fontAlgn="base">
                <a:spcBef>
                  <a:spcPct val="0"/>
                </a:spcBef>
                <a:spcAft>
                  <a:spcPct val="0"/>
                </a:spcAft>
                <a:defRPr/>
              </a:pPr>
              <a:t>10/2/2017</a:t>
            </a:fld>
            <a:endParaRPr lang="en-US" altLang="en-US" dirty="0" smtClean="0"/>
          </a:p>
        </p:txBody>
      </p:sp>
    </p:spTree>
    <p:extLst>
      <p:ext uri="{BB962C8B-B14F-4D97-AF65-F5344CB8AC3E}">
        <p14:creationId xmlns:p14="http://schemas.microsoft.com/office/powerpoint/2010/main" val="277172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43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1B80C674-7DFC-42FE-B9CD-82963CDB1557}" type="datetimeFigureOut">
              <a:rPr lang="en-US" smtClean="0"/>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725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6456F-F47D-4F25-8053-2A695DA0CA7D}"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444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6C7379-69CC-4837-9905-BEBA22830C8A}"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79856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B8B7E-8AEE-4F10-BFEE-C999AD004D36}"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0926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3204780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864564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4550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1004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89064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609600" y="5791200"/>
            <a:ext cx="8940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
        <p:nvSpPr>
          <p:cNvPr id="4" name="Title 3"/>
          <p:cNvSpPr>
            <a:spLocks noGrp="1"/>
          </p:cNvSpPr>
          <p:nvPr>
            <p:ph type="title"/>
          </p:nvPr>
        </p:nvSpPr>
        <p:spPr>
          <a:xfrm>
            <a:off x="609600" y="274638"/>
            <a:ext cx="109728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
        <p:nvSpPr>
          <p:cNvPr id="5" name="Slide Number Placeholder 6"/>
          <p:cNvSpPr>
            <a:spLocks noGrp="1" noChangeArrowheads="1"/>
          </p:cNvSpPr>
          <p:nvPr>
            <p:ph type="sldNum" sz="quarter" idx="12"/>
          </p:nvPr>
        </p:nvSpPr>
        <p:spPr>
          <a:xfrm>
            <a:off x="8737600" y="6245225"/>
            <a:ext cx="2844800" cy="476250"/>
          </a:xfrm>
        </p:spPr>
        <p:txBody>
          <a:bodyPr/>
          <a:lstStyle>
            <a:lvl1pPr>
              <a:defRPr/>
            </a:lvl1pPr>
          </a:lstStyle>
          <a:p>
            <a:pPr>
              <a:defRPr/>
            </a:pPr>
            <a:fld id="{972A91F2-942F-410E-9D9A-3D6D8AA60A2A}" type="slidenum">
              <a:rPr lang="en-US" altLang="en-US"/>
              <a:pPr>
                <a:defRPr/>
              </a:pPr>
              <a:t>‹#›</a:t>
            </a:fld>
            <a:endParaRPr lang="en-US" altLang="en-US" dirty="0"/>
          </a:p>
        </p:txBody>
      </p:sp>
    </p:spTree>
    <p:extLst>
      <p:ext uri="{BB962C8B-B14F-4D97-AF65-F5344CB8AC3E}">
        <p14:creationId xmlns:p14="http://schemas.microsoft.com/office/powerpoint/2010/main" val="20661529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339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112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891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321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107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10/2/2017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40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964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839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1CF1133-3259-4C45-BABA-5B62D9C6F78D}" type="datetimeFigureOut">
              <a:rPr lang="en-US" smtClean="0"/>
              <a:t>10/2/2017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3127982"/>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2HryugTtcyE" TargetMode="External"/><Relationship Id="rId2" Type="http://schemas.openxmlformats.org/officeDocument/2006/relationships/hyperlink" Target="http://www.healthmap.org/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Epidemiology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3810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36" name="Rectangle 64535"/>
          <p:cNvSpPr/>
          <p:nvPr/>
        </p:nvSpPr>
        <p:spPr>
          <a:xfrm>
            <a:off x="2079626" y="1676400"/>
            <a:ext cx="8042275" cy="411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1985964" y="714375"/>
            <a:ext cx="8186737" cy="554038"/>
          </a:xfrm>
          <a:prstGeom prst="rect">
            <a:avLst/>
          </a:prstGeom>
          <a:noFill/>
          <a:effectLst/>
        </p:spPr>
        <p:txBody>
          <a:bodyPr>
            <a:spAutoFit/>
          </a:bodyPr>
          <a:lstStyle/>
          <a:p>
            <a:pPr algn="ctr">
              <a:defRPr/>
            </a:pPr>
            <a:r>
              <a:rPr lang="en-US" sz="3000" dirty="0">
                <a:solidFill>
                  <a:schemeClr val="bg1">
                    <a:lumMod val="95000"/>
                    <a:lumOff val="5000"/>
                  </a:schemeClr>
                </a:solidFill>
                <a:latin typeface="Century Gothic" panose="020B0502020202020204" pitchFamily="34" charset="0"/>
              </a:rPr>
              <a:t>Epidemiology Study Types</a:t>
            </a:r>
          </a:p>
        </p:txBody>
      </p:sp>
      <p:cxnSp>
        <p:nvCxnSpPr>
          <p:cNvPr id="6" name="Straight Connector 5"/>
          <p:cNvCxnSpPr/>
          <p:nvPr/>
        </p:nvCxnSpPr>
        <p:spPr>
          <a:xfrm>
            <a:off x="2079626"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8" name="Rectangle 7"/>
          <p:cNvSpPr/>
          <p:nvPr/>
        </p:nvSpPr>
        <p:spPr>
          <a:xfrm>
            <a:off x="2325933" y="2389559"/>
            <a:ext cx="1976987" cy="1885684"/>
          </a:xfrm>
          <a:prstGeom prst="rect">
            <a:avLst/>
          </a:prstGeom>
          <a:solidFill>
            <a:schemeClr val="accent1">
              <a:lumMod val="40000"/>
              <a:lumOff val="60000"/>
            </a:schemeClr>
          </a:solidFill>
          <a:ln w="28575">
            <a:solidFill>
              <a:srgbClr val="C00000"/>
            </a:solidFill>
          </a:ln>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rgbClr val="006600"/>
              </a:solidFill>
            </a:endParaRPr>
          </a:p>
        </p:txBody>
      </p:sp>
      <p:sp>
        <p:nvSpPr>
          <p:cNvPr id="9" name="TextBox 8"/>
          <p:cNvSpPr txBox="1"/>
          <p:nvPr/>
        </p:nvSpPr>
        <p:spPr>
          <a:xfrm>
            <a:off x="2333626" y="2835275"/>
            <a:ext cx="1958975" cy="1016000"/>
          </a:xfrm>
          <a:prstGeom prst="rect">
            <a:avLst/>
          </a:prstGeom>
          <a:noFill/>
        </p:spPr>
        <p:txBody>
          <a:bodyPr>
            <a:spAutoFit/>
          </a:bodyPr>
          <a:lstStyle/>
          <a:p>
            <a:pPr algn="ctr">
              <a:defRPr/>
            </a:pPr>
            <a:r>
              <a:rPr lang="en-US" sz="2000" b="1" dirty="0">
                <a:solidFill>
                  <a:schemeClr val="bg1">
                    <a:lumMod val="95000"/>
                  </a:schemeClr>
                </a:solidFill>
                <a:latin typeface="Century Gothic" panose="020B0502020202020204" pitchFamily="34" charset="0"/>
              </a:rPr>
              <a:t>Epidemiology study</a:t>
            </a:r>
          </a:p>
          <a:p>
            <a:pPr algn="ctr">
              <a:defRPr/>
            </a:pPr>
            <a:r>
              <a:rPr lang="en-US" sz="2000" b="1" dirty="0">
                <a:solidFill>
                  <a:schemeClr val="bg1">
                    <a:lumMod val="95000"/>
                  </a:schemeClr>
                </a:solidFill>
                <a:latin typeface="Century Gothic" panose="020B0502020202020204" pitchFamily="34" charset="0"/>
              </a:rPr>
              <a:t>types</a:t>
            </a:r>
          </a:p>
        </p:txBody>
      </p:sp>
      <p:sp>
        <p:nvSpPr>
          <p:cNvPr id="11" name="Rectangle 10"/>
          <p:cNvSpPr/>
          <p:nvPr/>
        </p:nvSpPr>
        <p:spPr>
          <a:xfrm>
            <a:off x="4988496" y="1900609"/>
            <a:ext cx="1981200" cy="1066800"/>
          </a:xfrm>
          <a:prstGeom prst="rect">
            <a:avLst/>
          </a:prstGeom>
          <a:solidFill>
            <a:schemeClr val="accent4">
              <a:lumMod val="50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chemeClr val="tx1">
                  <a:lumMod val="65000"/>
                </a:schemeClr>
              </a:solidFill>
            </a:endParaRPr>
          </a:p>
        </p:txBody>
      </p:sp>
      <p:sp>
        <p:nvSpPr>
          <p:cNvPr id="12" name="Rectangle 11"/>
          <p:cNvSpPr/>
          <p:nvPr/>
        </p:nvSpPr>
        <p:spPr>
          <a:xfrm>
            <a:off x="4985327" y="3559214"/>
            <a:ext cx="1981200" cy="1066800"/>
          </a:xfrm>
          <a:prstGeom prst="rect">
            <a:avLst/>
          </a:prstGeom>
          <a:solidFill>
            <a:schemeClr val="accent4">
              <a:lumMod val="50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rgbClr val="006600"/>
              </a:solidFill>
            </a:endParaRPr>
          </a:p>
        </p:txBody>
      </p:sp>
      <p:sp>
        <p:nvSpPr>
          <p:cNvPr id="17" name="TextBox 16"/>
          <p:cNvSpPr txBox="1"/>
          <p:nvPr/>
        </p:nvSpPr>
        <p:spPr>
          <a:xfrm>
            <a:off x="4921647" y="2281239"/>
            <a:ext cx="2052638" cy="461962"/>
          </a:xfrm>
          <a:prstGeom prst="rect">
            <a:avLst/>
          </a:prstGeom>
          <a:noFill/>
        </p:spPr>
        <p:txBody>
          <a:bodyPr>
            <a:spAutoFit/>
          </a:bodyPr>
          <a:lstStyle/>
          <a:p>
            <a:pPr algn="ctr">
              <a:defRPr/>
            </a:pPr>
            <a:r>
              <a:rPr lang="en-US" sz="2000" b="1" dirty="0">
                <a:solidFill>
                  <a:schemeClr val="tx1">
                    <a:lumMod val="65000"/>
                  </a:schemeClr>
                </a:solidFill>
                <a:latin typeface="Century Gothic" panose="020B0502020202020204" pitchFamily="34" charset="0"/>
              </a:rPr>
              <a:t>Experimenta</a:t>
            </a:r>
            <a:r>
              <a:rPr lang="en-US" sz="2400" b="1" dirty="0">
                <a:solidFill>
                  <a:schemeClr val="tx1">
                    <a:lumMod val="65000"/>
                  </a:schemeClr>
                </a:solidFill>
                <a:latin typeface="Century Gothic" panose="020B0502020202020204" pitchFamily="34" charset="0"/>
              </a:rPr>
              <a:t>l</a:t>
            </a:r>
            <a:r>
              <a:rPr lang="en-US" sz="2400" b="1" dirty="0">
                <a:solidFill>
                  <a:schemeClr val="bg1">
                    <a:lumMod val="95000"/>
                  </a:schemeClr>
                </a:solidFill>
                <a:latin typeface="Century Gothic" panose="020B0502020202020204" pitchFamily="34" charset="0"/>
              </a:rPr>
              <a:t> </a:t>
            </a:r>
            <a:endParaRPr lang="en-US" sz="2000" b="1" dirty="0">
              <a:solidFill>
                <a:schemeClr val="bg1">
                  <a:lumMod val="95000"/>
                </a:schemeClr>
              </a:solidFill>
              <a:latin typeface="Century Gothic" panose="020B0502020202020204" pitchFamily="34" charset="0"/>
            </a:endParaRPr>
          </a:p>
        </p:txBody>
      </p:sp>
      <p:sp>
        <p:nvSpPr>
          <p:cNvPr id="26" name="Rectangle 25"/>
          <p:cNvSpPr/>
          <p:nvPr/>
        </p:nvSpPr>
        <p:spPr>
          <a:xfrm>
            <a:off x="7909496" y="2929591"/>
            <a:ext cx="1981200" cy="1066800"/>
          </a:xfrm>
          <a:prstGeom prst="rect">
            <a:avLst/>
          </a:prstGeom>
          <a:solidFill>
            <a:srgbClr val="C00000"/>
          </a:solidFill>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rgbClr val="006600"/>
              </a:solidFill>
            </a:endParaRPr>
          </a:p>
        </p:txBody>
      </p:sp>
      <p:sp>
        <p:nvSpPr>
          <p:cNvPr id="27" name="Rectangle 26"/>
          <p:cNvSpPr/>
          <p:nvPr/>
        </p:nvSpPr>
        <p:spPr>
          <a:xfrm>
            <a:off x="7912397" y="4387150"/>
            <a:ext cx="1981200" cy="1066800"/>
          </a:xfrm>
          <a:prstGeom prst="rect">
            <a:avLst/>
          </a:prstGeom>
          <a:solidFill>
            <a:srgbClr val="C00000"/>
          </a:solidFill>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srgbClr val="006600"/>
              </a:solidFill>
            </a:endParaRPr>
          </a:p>
        </p:txBody>
      </p:sp>
      <p:sp>
        <p:nvSpPr>
          <p:cNvPr id="36" name="TextBox 35"/>
          <p:cNvSpPr txBox="1"/>
          <p:nvPr/>
        </p:nvSpPr>
        <p:spPr>
          <a:xfrm>
            <a:off x="5000625" y="3886200"/>
            <a:ext cx="2052638" cy="400050"/>
          </a:xfrm>
          <a:prstGeom prst="rect">
            <a:avLst/>
          </a:prstGeom>
          <a:noFill/>
        </p:spPr>
        <p:txBody>
          <a:bodyPr>
            <a:spAutoFit/>
          </a:bodyPr>
          <a:lstStyle/>
          <a:p>
            <a:pPr algn="ctr">
              <a:defRPr/>
            </a:pPr>
            <a:r>
              <a:rPr lang="en-US" sz="2000" b="1" dirty="0">
                <a:solidFill>
                  <a:schemeClr val="tx1">
                    <a:lumMod val="65000"/>
                  </a:schemeClr>
                </a:solidFill>
                <a:latin typeface="Century Gothic" panose="020B0502020202020204" pitchFamily="34" charset="0"/>
              </a:rPr>
              <a:t>Observational</a:t>
            </a:r>
          </a:p>
        </p:txBody>
      </p:sp>
      <p:sp>
        <p:nvSpPr>
          <p:cNvPr id="37" name="TextBox 36"/>
          <p:cNvSpPr txBox="1"/>
          <p:nvPr/>
        </p:nvSpPr>
        <p:spPr>
          <a:xfrm>
            <a:off x="7874000" y="3276600"/>
            <a:ext cx="2052638" cy="400050"/>
          </a:xfrm>
          <a:prstGeom prst="rect">
            <a:avLst/>
          </a:prstGeom>
          <a:noFill/>
        </p:spPr>
        <p:txBody>
          <a:bodyPr>
            <a:spAutoFit/>
          </a:bodyPr>
          <a:lstStyle/>
          <a:p>
            <a:pPr algn="ctr">
              <a:defRPr/>
            </a:pPr>
            <a:r>
              <a:rPr lang="en-US" sz="2000" b="1" dirty="0">
                <a:solidFill>
                  <a:schemeClr val="bg1">
                    <a:lumMod val="95000"/>
                  </a:schemeClr>
                </a:solidFill>
                <a:latin typeface="Century Gothic" panose="020B0502020202020204" pitchFamily="34" charset="0"/>
              </a:rPr>
              <a:t>Descriptive</a:t>
            </a:r>
          </a:p>
        </p:txBody>
      </p:sp>
      <p:sp>
        <p:nvSpPr>
          <p:cNvPr id="38" name="TextBox 37"/>
          <p:cNvSpPr txBox="1"/>
          <p:nvPr/>
        </p:nvSpPr>
        <p:spPr>
          <a:xfrm>
            <a:off x="7908925" y="4629150"/>
            <a:ext cx="2052638" cy="400050"/>
          </a:xfrm>
          <a:prstGeom prst="rect">
            <a:avLst/>
          </a:prstGeom>
          <a:noFill/>
        </p:spPr>
        <p:txBody>
          <a:bodyPr>
            <a:spAutoFit/>
          </a:bodyPr>
          <a:lstStyle/>
          <a:p>
            <a:pPr algn="ctr">
              <a:defRPr/>
            </a:pPr>
            <a:r>
              <a:rPr lang="en-US" sz="2000" b="1" dirty="0">
                <a:solidFill>
                  <a:schemeClr val="bg1"/>
                </a:solidFill>
                <a:latin typeface="Century Gothic" panose="020B0502020202020204" pitchFamily="34" charset="0"/>
              </a:rPr>
              <a:t>Analytic</a:t>
            </a:r>
            <a:endParaRPr lang="en-US" sz="2000" b="1" dirty="0">
              <a:solidFill>
                <a:schemeClr val="bg1">
                  <a:lumMod val="95000"/>
                </a:schemeClr>
              </a:solidFill>
              <a:latin typeface="Century Gothic" panose="020B0502020202020204" pitchFamily="34" charset="0"/>
            </a:endParaRPr>
          </a:p>
        </p:txBody>
      </p:sp>
      <p:cxnSp>
        <p:nvCxnSpPr>
          <p:cNvPr id="3" name="Straight Arrow Connector 2"/>
          <p:cNvCxnSpPr/>
          <p:nvPr/>
        </p:nvCxnSpPr>
        <p:spPr>
          <a:xfrm flipV="1">
            <a:off x="4343400" y="2519364"/>
            <a:ext cx="457200" cy="223837"/>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97376" y="3733801"/>
            <a:ext cx="512763" cy="358775"/>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169150" y="3489325"/>
            <a:ext cx="623888" cy="247650"/>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197726" y="4387850"/>
            <a:ext cx="479425" cy="412750"/>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941"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DAE41FC-BCC0-4133-9DA9-CB41AB97522D}" type="slidenum">
              <a:rPr lang="en-US" altLang="en-US" sz="1400">
                <a:solidFill>
                  <a:srgbClr val="0039A6"/>
                </a:solidFill>
                <a:latin typeface="Myriad Web Pro" charset="0"/>
              </a:rPr>
              <a:pPr algn="r" eaLnBrk="1" hangingPunct="1">
                <a:spcBef>
                  <a:spcPct val="0"/>
                </a:spcBef>
                <a:buFontTx/>
                <a:buNone/>
              </a:pPr>
              <a:t>10</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19645527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85964" y="714375"/>
            <a:ext cx="8186737" cy="554038"/>
          </a:xfrm>
          <a:prstGeom prst="rect">
            <a:avLst/>
          </a:prstGeom>
          <a:noFill/>
          <a:effectLst/>
        </p:spPr>
        <p:txBody>
          <a:bodyPr>
            <a:spAutoFit/>
          </a:bodyPr>
          <a:lstStyle/>
          <a:p>
            <a:pPr algn="ctr">
              <a:defRPr/>
            </a:pPr>
            <a:r>
              <a:rPr lang="en-US" sz="3000" dirty="0">
                <a:solidFill>
                  <a:schemeClr val="bg1">
                    <a:lumMod val="95000"/>
                    <a:lumOff val="5000"/>
                  </a:schemeClr>
                </a:solidFill>
                <a:latin typeface="Century Gothic" panose="020B0502020202020204" pitchFamily="34" charset="0"/>
              </a:rPr>
              <a:t>Descriptive and Analytic Epidemiology</a:t>
            </a:r>
          </a:p>
        </p:txBody>
      </p:sp>
      <p:cxnSp>
        <p:nvCxnSpPr>
          <p:cNvPr id="12" name="Straight Connector 11"/>
          <p:cNvCxnSpPr/>
          <p:nvPr/>
        </p:nvCxnSpPr>
        <p:spPr>
          <a:xfrm>
            <a:off x="2079626"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graphicFrame>
        <p:nvGraphicFramePr>
          <p:cNvPr id="15" name="Table 14" descr="Chart that describes descriptive and analytic epidemiology." title="Descriptive and Analytic Epidemiology"/>
          <p:cNvGraphicFramePr>
            <a:graphicFrameLocks noGrp="1"/>
          </p:cNvGraphicFramePr>
          <p:nvPr>
            <p:extLst>
              <p:ext uri="{D42A27DB-BD31-4B8C-83A1-F6EECF244321}">
                <p14:modId xmlns:p14="http://schemas.microsoft.com/office/powerpoint/2010/main" val="361635815"/>
              </p:ext>
            </p:extLst>
          </p:nvPr>
        </p:nvGraphicFramePr>
        <p:xfrm>
          <a:off x="1985964" y="2057401"/>
          <a:ext cx="7615236" cy="3325482"/>
        </p:xfrm>
        <a:graphic>
          <a:graphicData uri="http://schemas.openxmlformats.org/drawingml/2006/table">
            <a:tbl>
              <a:tblPr firstRow="1" bandRow="1">
                <a:tableStyleId>{5C22544A-7EE6-4342-B048-85BDC9FD1C3A}</a:tableStyleId>
              </a:tblPr>
              <a:tblGrid>
                <a:gridCol w="3807618"/>
                <a:gridCol w="3807618"/>
              </a:tblGrid>
              <a:tr h="1020319">
                <a:tc>
                  <a:txBody>
                    <a:bodyPr/>
                    <a:lstStyle/>
                    <a:p>
                      <a:pPr algn="ctr"/>
                      <a:r>
                        <a:rPr lang="en-US" sz="2400" b="0" dirty="0" smtClean="0">
                          <a:latin typeface="Century Gothic" panose="020B0502020202020204" pitchFamily="34" charset="0"/>
                        </a:rPr>
                        <a:t>Descriptive</a:t>
                      </a:r>
                    </a:p>
                    <a:p>
                      <a:pPr algn="ctr"/>
                      <a:r>
                        <a:rPr lang="en-US" sz="2400" b="0" dirty="0" smtClean="0">
                          <a:latin typeface="Century Gothic" panose="020B0502020202020204" pitchFamily="34" charset="0"/>
                        </a:rPr>
                        <a:t>epidemiology</a:t>
                      </a:r>
                      <a:endParaRPr lang="en-US" sz="2400" b="0" dirty="0">
                        <a:latin typeface="Century Gothic" panose="020B0502020202020204" pitchFamily="34" charset="0"/>
                      </a:endParaRPr>
                    </a:p>
                  </a:txBody>
                  <a:tcPr marT="45731" marB="45731">
                    <a:solidFill>
                      <a:srgbClr val="0039A6"/>
                    </a:solidFill>
                  </a:tcPr>
                </a:tc>
                <a:tc>
                  <a:txBody>
                    <a:bodyPr/>
                    <a:lstStyle/>
                    <a:p>
                      <a:pPr algn="ctr"/>
                      <a:r>
                        <a:rPr lang="en-US" sz="2400" b="0" dirty="0" smtClean="0">
                          <a:latin typeface="Century Gothic" panose="020B0502020202020204" pitchFamily="34" charset="0"/>
                        </a:rPr>
                        <a:t>Analytic</a:t>
                      </a:r>
                    </a:p>
                    <a:p>
                      <a:pPr algn="ctr"/>
                      <a:r>
                        <a:rPr lang="en-US" sz="2400" b="0" dirty="0" smtClean="0">
                          <a:latin typeface="Century Gothic" panose="020B0502020202020204" pitchFamily="34" charset="0"/>
                        </a:rPr>
                        <a:t>epidemiology</a:t>
                      </a:r>
                      <a:endParaRPr lang="en-US" sz="2400" b="0" dirty="0">
                        <a:latin typeface="Century Gothic" panose="020B0502020202020204" pitchFamily="34" charset="0"/>
                      </a:endParaRPr>
                    </a:p>
                  </a:txBody>
                  <a:tcPr marT="45731" marB="45731">
                    <a:solidFill>
                      <a:srgbClr val="0039A6"/>
                    </a:solidFill>
                  </a:tcPr>
                </a:tc>
              </a:tr>
              <a:tr h="869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b="0" dirty="0" smtClean="0">
                          <a:solidFill>
                            <a:srgbClr val="0039A6"/>
                          </a:solidFill>
                          <a:latin typeface="Century Gothic" pitchFamily="34" charset="0"/>
                        </a:rPr>
                        <a:t>When</a:t>
                      </a:r>
                      <a:r>
                        <a:rPr lang="en-US" altLang="en-US" sz="2000" b="0" baseline="0" dirty="0" smtClean="0">
                          <a:solidFill>
                            <a:srgbClr val="0039A6"/>
                          </a:solidFill>
                          <a:latin typeface="Century Gothic" pitchFamily="34" charset="0"/>
                        </a:rPr>
                        <a:t> was the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b="0" baseline="0" dirty="0" smtClean="0">
                          <a:solidFill>
                            <a:srgbClr val="0039A6"/>
                          </a:solidFill>
                          <a:latin typeface="Century Gothic" pitchFamily="34" charset="0"/>
                        </a:rPr>
                        <a:t>population affected?</a:t>
                      </a:r>
                      <a:endParaRPr lang="en-US" altLang="en-US" sz="2000" b="0" dirty="0" smtClean="0">
                        <a:solidFill>
                          <a:srgbClr val="0039A6"/>
                        </a:solidFill>
                        <a:latin typeface="Century Gothic" pitchFamily="34" charset="0"/>
                      </a:endParaRPr>
                    </a:p>
                  </a:txBody>
                  <a:tcPr marT="45731" marB="45731">
                    <a:solidFill>
                      <a:schemeClr val="bg1">
                        <a:lumMod val="75000"/>
                      </a:schemeClr>
                    </a:solidFill>
                  </a:tcPr>
                </a:tc>
                <a:tc>
                  <a:txBody>
                    <a:bodyPr/>
                    <a:lstStyle/>
                    <a:p>
                      <a:pPr algn="ctr"/>
                      <a:r>
                        <a:rPr lang="en-US" sz="2000" b="0" dirty="0" smtClean="0">
                          <a:solidFill>
                            <a:srgbClr val="0039A6"/>
                          </a:solidFill>
                          <a:latin typeface="Century Gothic" panose="020B0502020202020204" pitchFamily="34" charset="0"/>
                        </a:rPr>
                        <a:t>How was the </a:t>
                      </a:r>
                    </a:p>
                    <a:p>
                      <a:pPr algn="ctr"/>
                      <a:r>
                        <a:rPr lang="en-US" sz="2000" b="0" dirty="0" smtClean="0">
                          <a:solidFill>
                            <a:srgbClr val="0039A6"/>
                          </a:solidFill>
                          <a:latin typeface="Century Gothic" panose="020B0502020202020204" pitchFamily="34" charset="0"/>
                        </a:rPr>
                        <a:t>population affected?</a:t>
                      </a:r>
                      <a:endParaRPr lang="en-US" sz="2000" b="0" dirty="0">
                        <a:solidFill>
                          <a:srgbClr val="0039A6"/>
                        </a:solidFill>
                        <a:latin typeface="Century Gothic" panose="020B0502020202020204" pitchFamily="34" charset="0"/>
                      </a:endParaRPr>
                    </a:p>
                  </a:txBody>
                  <a:tcPr marT="45731" marB="45731">
                    <a:solidFill>
                      <a:schemeClr val="bg1">
                        <a:lumMod val="75000"/>
                      </a:schemeClr>
                    </a:solidFill>
                  </a:tcPr>
                </a:tc>
              </a:tr>
              <a:tr h="869160">
                <a:tc>
                  <a:txBody>
                    <a:bodyPr/>
                    <a:lstStyle/>
                    <a:p>
                      <a:pPr algn="ctr"/>
                      <a:r>
                        <a:rPr lang="en-US" sz="2000" b="0" dirty="0" smtClean="0">
                          <a:solidFill>
                            <a:srgbClr val="0039A6"/>
                          </a:solidFill>
                          <a:latin typeface="Century Gothic" panose="020B0502020202020204" pitchFamily="34" charset="0"/>
                        </a:rPr>
                        <a:t>Where was the population affected?</a:t>
                      </a:r>
                      <a:endParaRPr lang="en-US" sz="2000" b="0" dirty="0">
                        <a:solidFill>
                          <a:srgbClr val="0039A6"/>
                        </a:solidFill>
                        <a:latin typeface="Century Gothic" panose="020B0502020202020204" pitchFamily="34" charset="0"/>
                      </a:endParaRPr>
                    </a:p>
                  </a:txBody>
                  <a:tcPr marT="45731" marB="45731">
                    <a:solidFill>
                      <a:schemeClr val="bg1">
                        <a:lumMod val="75000"/>
                      </a:schemeClr>
                    </a:solidFill>
                  </a:tcPr>
                </a:tc>
                <a:tc>
                  <a:txBody>
                    <a:bodyPr/>
                    <a:lstStyle/>
                    <a:p>
                      <a:pPr algn="ctr"/>
                      <a:r>
                        <a:rPr lang="en-US" sz="2000" b="0" dirty="0" smtClean="0">
                          <a:solidFill>
                            <a:srgbClr val="0039A6"/>
                          </a:solidFill>
                          <a:latin typeface="Century Gothic" panose="020B0502020202020204" pitchFamily="34" charset="0"/>
                        </a:rPr>
                        <a:t>Why was the </a:t>
                      </a:r>
                    </a:p>
                    <a:p>
                      <a:pPr algn="ctr"/>
                      <a:r>
                        <a:rPr lang="en-US" sz="2000" b="0" dirty="0" smtClean="0">
                          <a:solidFill>
                            <a:srgbClr val="0039A6"/>
                          </a:solidFill>
                          <a:latin typeface="Century Gothic" panose="020B0502020202020204" pitchFamily="34" charset="0"/>
                        </a:rPr>
                        <a:t>population affected?</a:t>
                      </a:r>
                      <a:endParaRPr lang="en-US" sz="2000" b="0" dirty="0">
                        <a:solidFill>
                          <a:srgbClr val="0039A6"/>
                        </a:solidFill>
                        <a:latin typeface="Century Gothic" panose="020B0502020202020204" pitchFamily="34" charset="0"/>
                      </a:endParaRPr>
                    </a:p>
                  </a:txBody>
                  <a:tcPr marT="45731" marB="45731">
                    <a:solidFill>
                      <a:schemeClr val="bg1">
                        <a:lumMod val="75000"/>
                      </a:schemeClr>
                    </a:solidFill>
                  </a:tcPr>
                </a:tc>
              </a:tr>
              <a:tr h="566843">
                <a:tc>
                  <a:txBody>
                    <a:bodyPr/>
                    <a:lstStyle/>
                    <a:p>
                      <a:pPr algn="ctr"/>
                      <a:r>
                        <a:rPr lang="en-US" sz="2000" b="0" dirty="0" smtClean="0">
                          <a:solidFill>
                            <a:srgbClr val="0039A6"/>
                          </a:solidFill>
                          <a:latin typeface="Century Gothic" panose="020B0502020202020204" pitchFamily="34" charset="0"/>
                        </a:rPr>
                        <a:t>Who was affected?</a:t>
                      </a:r>
                      <a:endParaRPr lang="en-US" sz="2000" b="0" dirty="0">
                        <a:solidFill>
                          <a:srgbClr val="0039A6"/>
                        </a:solidFill>
                        <a:latin typeface="Century Gothic" panose="020B0502020202020204" pitchFamily="34" charset="0"/>
                      </a:endParaRPr>
                    </a:p>
                  </a:txBody>
                  <a:tcPr marT="45731" marB="45731">
                    <a:solidFill>
                      <a:schemeClr val="bg1">
                        <a:lumMod val="75000"/>
                      </a:schemeClr>
                    </a:solidFill>
                  </a:tcPr>
                </a:tc>
                <a:tc>
                  <a:txBody>
                    <a:bodyPr/>
                    <a:lstStyle/>
                    <a:p>
                      <a:pPr algn="ctr"/>
                      <a:endParaRPr lang="en-US" sz="2000" b="0" dirty="0">
                        <a:solidFill>
                          <a:srgbClr val="0039A6"/>
                        </a:solidFill>
                        <a:latin typeface="Century Gothic" panose="020B0502020202020204" pitchFamily="34" charset="0"/>
                      </a:endParaRPr>
                    </a:p>
                  </a:txBody>
                  <a:tcPr marT="45731" marB="45731">
                    <a:solidFill>
                      <a:schemeClr val="bg1">
                        <a:lumMod val="75000"/>
                      </a:schemeClr>
                    </a:solidFill>
                  </a:tcPr>
                </a:tc>
              </a:tr>
            </a:tbl>
          </a:graphicData>
        </a:graphic>
      </p:graphicFrame>
      <p:sp>
        <p:nvSpPr>
          <p:cNvPr id="39957"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EFB5E4D-E7F0-4530-B024-0E7A2D3DB323}" type="slidenum">
              <a:rPr lang="en-US" altLang="en-US" sz="1400">
                <a:solidFill>
                  <a:srgbClr val="0039A6"/>
                </a:solidFill>
                <a:latin typeface="Myriad Web Pro" charset="0"/>
              </a:rPr>
              <a:pPr algn="r" eaLnBrk="1" hangingPunct="1">
                <a:spcBef>
                  <a:spcPct val="0"/>
                </a:spcBef>
                <a:buFontTx/>
                <a:buNone/>
              </a:pPr>
              <a:t>11</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6186777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2282826" y="457200"/>
            <a:ext cx="73961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3000">
                <a:solidFill>
                  <a:srgbClr val="0039A6"/>
                </a:solidFill>
                <a:latin typeface="Century Gothic" pitchFamily="34" charset="0"/>
              </a:rPr>
              <a:t>Fatalities Associated with Farm Tractors</a:t>
            </a:r>
            <a:endParaRPr lang="en-US" altLang="en-US" sz="3000"/>
          </a:p>
        </p:txBody>
      </p:sp>
      <p:cxnSp>
        <p:nvCxnSpPr>
          <p:cNvPr id="5" name="Straight Connector 4"/>
          <p:cNvCxnSpPr/>
          <p:nvPr/>
        </p:nvCxnSpPr>
        <p:spPr>
          <a:xfrm>
            <a:off x="2130426" y="10826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40964" name="TextBox 13"/>
          <p:cNvSpPr txBox="1">
            <a:spLocks noChangeArrowheads="1"/>
          </p:cNvSpPr>
          <p:nvPr/>
        </p:nvSpPr>
        <p:spPr bwMode="auto">
          <a:xfrm>
            <a:off x="5883276" y="1936751"/>
            <a:ext cx="4289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6A6"/>
                </a:solidFill>
                <a:latin typeface="Century Gothic" pitchFamily="34" charset="0"/>
              </a:rPr>
              <a:t>In 1982, the number of farm tractor-associated deaths was described in terms of time, place, and person by using records from an existing surveillance system</a:t>
            </a:r>
          </a:p>
        </p:txBody>
      </p:sp>
      <p:sp>
        <p:nvSpPr>
          <p:cNvPr id="40965"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EA471884-6F46-4F70-BC05-571CE6B1BE72}" type="slidenum">
              <a:rPr lang="en-US" altLang="en-US" sz="1400">
                <a:solidFill>
                  <a:srgbClr val="0039A6"/>
                </a:solidFill>
                <a:latin typeface="Myriad Web Pro" charset="0"/>
              </a:rPr>
              <a:pPr algn="r" eaLnBrk="1" hangingPunct="1">
                <a:spcBef>
                  <a:spcPct val="0"/>
                </a:spcBef>
                <a:buFontTx/>
                <a:buNone/>
              </a:pPr>
              <a:t>12</a:t>
            </a:fld>
            <a:endParaRPr lang="en-US" altLang="en-US" sz="1400">
              <a:solidFill>
                <a:srgbClr val="0039A6"/>
              </a:solidFill>
              <a:latin typeface="Myriad Web Pro" charset="0"/>
            </a:endParaRPr>
          </a:p>
        </p:txBody>
      </p:sp>
      <p:pic>
        <p:nvPicPr>
          <p:cNvPr id="40967" name="Picture 7" descr="Image of a farm tractor." title="Farm Tractor"/>
          <p:cNvPicPr>
            <a:picLocks noChangeAspect="1" noChangeArrowheads="1"/>
          </p:cNvPicPr>
          <p:nvPr/>
        </p:nvPicPr>
        <p:blipFill>
          <a:blip r:embed="rId3"/>
          <a:srcRect/>
          <a:stretch>
            <a:fillRect/>
          </a:stretch>
        </p:blipFill>
        <p:spPr bwMode="auto">
          <a:xfrm>
            <a:off x="2130425" y="1752601"/>
            <a:ext cx="3633788"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7113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92"/>
          <p:cNvSpPr txBox="1">
            <a:spLocks noChangeArrowheads="1"/>
          </p:cNvSpPr>
          <p:nvPr/>
        </p:nvSpPr>
        <p:spPr bwMode="auto">
          <a:xfrm>
            <a:off x="-457200" y="4953000"/>
            <a:ext cx="7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Myriad Web Pro" charset="0"/>
            </a:endParaRPr>
          </a:p>
        </p:txBody>
      </p:sp>
      <p:sp>
        <p:nvSpPr>
          <p:cNvPr id="41987" name="Text Placeholder 3"/>
          <p:cNvSpPr txBox="1">
            <a:spLocks/>
          </p:cNvSpPr>
          <p:nvPr/>
        </p:nvSpPr>
        <p:spPr bwMode="auto">
          <a:xfrm>
            <a:off x="1827214" y="6169026"/>
            <a:ext cx="754538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Font typeface="Arial" charset="0"/>
              <a:buChar char="•"/>
              <a:defRPr sz="3200">
                <a:solidFill>
                  <a:schemeClr val="tx1"/>
                </a:solidFill>
                <a:latin typeface="Calibri" pitchFamily="34" charset="0"/>
              </a:defRPr>
            </a:lvl1pPr>
            <a:lvl2pPr marL="742950" indent="-285750" defTabSz="912813">
              <a:spcBef>
                <a:spcPct val="20000"/>
              </a:spcBef>
              <a:buFont typeface="Arial" charset="0"/>
              <a:buChar char="–"/>
              <a:defRPr sz="2800">
                <a:solidFill>
                  <a:schemeClr val="tx1"/>
                </a:solidFill>
                <a:latin typeface="Calibri" pitchFamily="34" charset="0"/>
              </a:defRPr>
            </a:lvl2pPr>
            <a:lvl3pPr marL="1143000" indent="-228600" defTabSz="912813">
              <a:spcBef>
                <a:spcPct val="20000"/>
              </a:spcBef>
              <a:buFont typeface="Arial" charset="0"/>
              <a:buChar char="•"/>
              <a:defRPr sz="2400">
                <a:solidFill>
                  <a:schemeClr val="tx1"/>
                </a:solidFill>
                <a:latin typeface="Calibri" pitchFamily="34" charset="0"/>
              </a:defRPr>
            </a:lvl3pPr>
            <a:lvl4pPr marL="1600200" indent="-228600" defTabSz="912813">
              <a:spcBef>
                <a:spcPct val="20000"/>
              </a:spcBef>
              <a:buFont typeface="Arial" charset="0"/>
              <a:buChar char="–"/>
              <a:defRPr sz="2000">
                <a:solidFill>
                  <a:schemeClr val="tx1"/>
                </a:solidFill>
                <a:latin typeface="Calibri" pitchFamily="34" charset="0"/>
              </a:defRPr>
            </a:lvl4pPr>
            <a:lvl5pPr marL="2057400" indent="-228600" defTabSz="912813">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US" altLang="en-US" sz="1000">
                <a:solidFill>
                  <a:srgbClr val="0039A6"/>
                </a:solidFill>
                <a:latin typeface="Arial" charset="0"/>
              </a:rPr>
              <a:t>Goodman RA, Smith JD, Sikes RK, et al. Fatalities associated with farm tractor injuries: an epidemiologic study. Public Health Rep 1985;100:329–33.</a:t>
            </a:r>
          </a:p>
        </p:txBody>
      </p:sp>
      <p:sp>
        <p:nvSpPr>
          <p:cNvPr id="41988" name="Rectangle 12"/>
          <p:cNvSpPr>
            <a:spLocks noChangeArrowheads="1"/>
          </p:cNvSpPr>
          <p:nvPr/>
        </p:nvSpPr>
        <p:spPr bwMode="auto">
          <a:xfrm>
            <a:off x="2362201" y="457200"/>
            <a:ext cx="73961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3000">
                <a:solidFill>
                  <a:srgbClr val="0039A6"/>
                </a:solidFill>
                <a:latin typeface="Century Gothic" pitchFamily="34" charset="0"/>
              </a:rPr>
              <a:t>Fatalities Associated with Farm Tractors</a:t>
            </a:r>
            <a:endParaRPr lang="en-US" altLang="en-US" sz="3000"/>
          </a:p>
        </p:txBody>
      </p:sp>
      <p:cxnSp>
        <p:nvCxnSpPr>
          <p:cNvPr id="14" name="Straight Connector 13"/>
          <p:cNvCxnSpPr/>
          <p:nvPr/>
        </p:nvCxnSpPr>
        <p:spPr>
          <a:xfrm>
            <a:off x="2130426" y="10826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41990"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2FC80559-3125-4A7E-9C19-B9A82A6D5594}" type="slidenum">
              <a:rPr lang="en-US" altLang="en-US" sz="1400">
                <a:solidFill>
                  <a:srgbClr val="0039A6"/>
                </a:solidFill>
                <a:latin typeface="Myriad Web Pro" charset="0"/>
              </a:rPr>
              <a:pPr algn="r" eaLnBrk="1" hangingPunct="1">
                <a:spcBef>
                  <a:spcPct val="0"/>
                </a:spcBef>
                <a:buFontTx/>
                <a:buNone/>
              </a:pPr>
              <a:t>13</a:t>
            </a:fld>
            <a:endParaRPr lang="en-US" altLang="en-US" sz="1400">
              <a:solidFill>
                <a:srgbClr val="0039A6"/>
              </a:solidFill>
              <a:latin typeface="Myriad Web Pro" charset="0"/>
            </a:endParaRPr>
          </a:p>
        </p:txBody>
      </p:sp>
      <p:pic>
        <p:nvPicPr>
          <p:cNvPr id="41991" name="Picture 4" descr="Farm tractor fatalities by number and hour of incident." title="Farm Tractor Fatalities by Time"/>
          <p:cNvPicPr>
            <a:picLocks noChangeAspect="1"/>
          </p:cNvPicPr>
          <p:nvPr/>
        </p:nvPicPr>
        <p:blipFill>
          <a:blip r:embed="rId3"/>
          <a:srcRect/>
          <a:stretch>
            <a:fillRect/>
          </a:stretch>
        </p:blipFill>
        <p:spPr bwMode="auto">
          <a:xfrm>
            <a:off x="2043114" y="1130300"/>
            <a:ext cx="810577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5057775" y="2070100"/>
            <a:ext cx="0" cy="539750"/>
          </a:xfrm>
          <a:prstGeom prst="straightConnector1">
            <a:avLst/>
          </a:prstGeom>
          <a:ln>
            <a:solidFill>
              <a:schemeClr val="tx2">
                <a:lumMod val="75000"/>
              </a:schemeClr>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5453063" y="3168651"/>
            <a:ext cx="0" cy="538163"/>
          </a:xfrm>
          <a:prstGeom prst="straightConnector1">
            <a:avLst/>
          </a:prstGeom>
          <a:ln>
            <a:solidFill>
              <a:schemeClr val="tx2">
                <a:lumMod val="75000"/>
              </a:schemeClr>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a:off x="6899275" y="1371600"/>
            <a:ext cx="0" cy="539750"/>
          </a:xfrm>
          <a:prstGeom prst="straightConnector1">
            <a:avLst/>
          </a:prstGeom>
          <a:ln>
            <a:solidFill>
              <a:schemeClr val="tx2">
                <a:lumMod val="75000"/>
              </a:schemeClr>
            </a:solidFill>
            <a:tailEnd type="arrow"/>
          </a:ln>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034835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0426" y="1371600"/>
            <a:ext cx="8080375" cy="4572000"/>
          </a:xfrm>
          <a:prstGeom prst="rect">
            <a:avLst/>
          </a:prstGeom>
          <a:solidFill>
            <a:schemeClr val="bg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74" name="Picture 2" descr="Farm tractor fatalities by age group.&#10;" title="Farm Tractor Fatalities by Age Group"/>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r="9272"/>
          <a:stretch/>
        </p:blipFill>
        <p:spPr bwMode="auto">
          <a:xfrm>
            <a:off x="2315498" y="1752600"/>
            <a:ext cx="7300913" cy="411480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TextBox 1"/>
          <p:cNvSpPr txBox="1">
            <a:spLocks noChangeArrowheads="1"/>
          </p:cNvSpPr>
          <p:nvPr/>
        </p:nvSpPr>
        <p:spPr bwMode="auto">
          <a:xfrm>
            <a:off x="1752600" y="6153150"/>
            <a:ext cx="7620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39A6"/>
                </a:solidFill>
                <a:latin typeface="Arial" charset="0"/>
              </a:rPr>
              <a:t>Goodman RA, Smith JD, Sikes RK, et al. Fatalities associated with farm tractor injuries: an epidemiologic study. Public Health Rep 1985;100: 329–33.</a:t>
            </a:r>
          </a:p>
          <a:p>
            <a:pPr eaLnBrk="1" hangingPunct="1">
              <a:spcBef>
                <a:spcPct val="0"/>
              </a:spcBef>
              <a:buFontTx/>
              <a:buNone/>
            </a:pPr>
            <a:endParaRPr lang="en-US" altLang="en-US" sz="1000">
              <a:solidFill>
                <a:srgbClr val="0039A6"/>
              </a:solidFill>
              <a:latin typeface="Arial" charset="0"/>
            </a:endParaRPr>
          </a:p>
        </p:txBody>
      </p:sp>
      <p:sp>
        <p:nvSpPr>
          <p:cNvPr id="43013" name="Rectangle 6"/>
          <p:cNvSpPr>
            <a:spLocks noChangeArrowheads="1"/>
          </p:cNvSpPr>
          <p:nvPr/>
        </p:nvSpPr>
        <p:spPr bwMode="auto">
          <a:xfrm>
            <a:off x="2362201" y="457200"/>
            <a:ext cx="73961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3000">
                <a:solidFill>
                  <a:srgbClr val="0039A6"/>
                </a:solidFill>
                <a:latin typeface="Century Gothic" pitchFamily="34" charset="0"/>
              </a:rPr>
              <a:t>Fatalities Associated with Farm Tractors</a:t>
            </a:r>
            <a:endParaRPr lang="en-US" altLang="en-US" sz="3000"/>
          </a:p>
        </p:txBody>
      </p:sp>
      <p:cxnSp>
        <p:nvCxnSpPr>
          <p:cNvPr id="8" name="Straight Connector 7"/>
          <p:cNvCxnSpPr/>
          <p:nvPr/>
        </p:nvCxnSpPr>
        <p:spPr>
          <a:xfrm>
            <a:off x="2130426" y="10826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7696200" y="2057400"/>
            <a:ext cx="0" cy="539750"/>
          </a:xfrm>
          <a:prstGeom prst="straightConnector1">
            <a:avLst/>
          </a:prstGeom>
          <a:ln>
            <a:solidFill>
              <a:schemeClr val="tx2">
                <a:lumMod val="75000"/>
              </a:schemeClr>
            </a:solidFill>
            <a:tailEnd type="arrow"/>
          </a:ln>
          <a:effectLst/>
        </p:spPr>
        <p:style>
          <a:lnRef idx="3">
            <a:schemeClr val="accent3"/>
          </a:lnRef>
          <a:fillRef idx="0">
            <a:schemeClr val="accent3"/>
          </a:fillRef>
          <a:effectRef idx="2">
            <a:schemeClr val="accent3"/>
          </a:effectRef>
          <a:fontRef idx="minor">
            <a:schemeClr val="tx1"/>
          </a:fontRef>
        </p:style>
      </p:cxnSp>
      <p:sp>
        <p:nvSpPr>
          <p:cNvPr id="43016"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6CE3A61-2D78-4776-90F8-222772D07603}" type="slidenum">
              <a:rPr lang="en-US" altLang="en-US" sz="1400">
                <a:solidFill>
                  <a:srgbClr val="0039A6"/>
                </a:solidFill>
                <a:latin typeface="Myriad Web Pro" charset="0"/>
              </a:rPr>
              <a:pPr algn="r" eaLnBrk="1" hangingPunct="1">
                <a:spcBef>
                  <a:spcPct val="0"/>
                </a:spcBef>
                <a:buFontTx/>
                <a:buNone/>
              </a:pPr>
              <a:t>14</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3077759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arm tractor fatalities by place." title="Farm Tractor Fatalities by Place"/>
          <p:cNvPicPr>
            <a:picLocks noChangeAspect="1" noChangeArrowheads="1"/>
          </p:cNvPicPr>
          <p:nvPr/>
        </p:nvPicPr>
        <p:blipFill>
          <a:blip r:embed="rId3">
            <a:clrChange>
              <a:clrFrom>
                <a:srgbClr val="DADADA"/>
              </a:clrFrom>
              <a:clrTo>
                <a:srgbClr val="DADADA">
                  <a:alpha val="0"/>
                </a:srgbClr>
              </a:clrTo>
            </a:clrChange>
          </a:blip>
          <a:srcRect/>
          <a:stretch>
            <a:fillRect/>
          </a:stretch>
        </p:blipFill>
        <p:spPr bwMode="auto">
          <a:xfrm>
            <a:off x="3979863" y="1349375"/>
            <a:ext cx="4341812" cy="4470400"/>
          </a:xfrm>
          <a:prstGeom prst="rect">
            <a:avLst/>
          </a:prstGeom>
          <a:noFill/>
          <a:ln w="25400">
            <a:solidFill>
              <a:srgbClr val="0039A6"/>
            </a:solidFill>
            <a:miter lim="800000"/>
            <a:headEnd/>
            <a:tailEnd/>
          </a:ln>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4292600" y="1471613"/>
            <a:ext cx="2432050" cy="2112962"/>
          </a:xfrm>
          <a:prstGeom prst="ellipse">
            <a:avLst/>
          </a:prstGeom>
          <a:noFill/>
          <a:ln w="28575">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536C6"/>
              </a:solidFill>
            </a:endParaRPr>
          </a:p>
        </p:txBody>
      </p:sp>
      <p:sp>
        <p:nvSpPr>
          <p:cNvPr id="44036" name="Text Placeholder 3"/>
          <p:cNvSpPr txBox="1">
            <a:spLocks/>
          </p:cNvSpPr>
          <p:nvPr/>
        </p:nvSpPr>
        <p:spPr bwMode="auto">
          <a:xfrm>
            <a:off x="1827213" y="6169026"/>
            <a:ext cx="80629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Font typeface="Arial" charset="0"/>
              <a:buChar char="•"/>
              <a:defRPr sz="3200">
                <a:solidFill>
                  <a:schemeClr val="tx1"/>
                </a:solidFill>
                <a:latin typeface="Calibri" pitchFamily="34" charset="0"/>
              </a:defRPr>
            </a:lvl1pPr>
            <a:lvl2pPr marL="742950" indent="-285750" defTabSz="912813">
              <a:spcBef>
                <a:spcPct val="20000"/>
              </a:spcBef>
              <a:buFont typeface="Arial" charset="0"/>
              <a:buChar char="–"/>
              <a:defRPr sz="2800">
                <a:solidFill>
                  <a:schemeClr val="tx1"/>
                </a:solidFill>
                <a:latin typeface="Calibri" pitchFamily="34" charset="0"/>
              </a:defRPr>
            </a:lvl2pPr>
            <a:lvl3pPr marL="1143000" indent="-228600" defTabSz="912813">
              <a:spcBef>
                <a:spcPct val="20000"/>
              </a:spcBef>
              <a:buFont typeface="Arial" charset="0"/>
              <a:buChar char="•"/>
              <a:defRPr sz="2400">
                <a:solidFill>
                  <a:schemeClr val="tx1"/>
                </a:solidFill>
                <a:latin typeface="Calibri" pitchFamily="34" charset="0"/>
              </a:defRPr>
            </a:lvl3pPr>
            <a:lvl4pPr marL="1600200" indent="-228600" defTabSz="912813">
              <a:spcBef>
                <a:spcPct val="20000"/>
              </a:spcBef>
              <a:buFont typeface="Arial" charset="0"/>
              <a:buChar char="–"/>
              <a:defRPr sz="2000">
                <a:solidFill>
                  <a:schemeClr val="tx1"/>
                </a:solidFill>
                <a:latin typeface="Calibri" pitchFamily="34" charset="0"/>
              </a:defRPr>
            </a:lvl4pPr>
            <a:lvl5pPr marL="2057400" indent="-228600" defTabSz="912813">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US" altLang="en-US" sz="1000">
                <a:solidFill>
                  <a:srgbClr val="0039A6"/>
                </a:solidFill>
                <a:latin typeface="Arial" charset="0"/>
              </a:rPr>
              <a:t>Goodman RA, Smith JD, Sikes RK, et al. Fatalities associated with farm tractor injuries: an epidemiologic study. Public Health Rep 1985;100:329–33.</a:t>
            </a:r>
          </a:p>
        </p:txBody>
      </p:sp>
      <p:sp>
        <p:nvSpPr>
          <p:cNvPr id="44037" name="Rectangle 7"/>
          <p:cNvSpPr>
            <a:spLocks noChangeArrowheads="1"/>
          </p:cNvSpPr>
          <p:nvPr/>
        </p:nvSpPr>
        <p:spPr bwMode="auto">
          <a:xfrm>
            <a:off x="2282826" y="457200"/>
            <a:ext cx="73961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3000">
                <a:solidFill>
                  <a:srgbClr val="0039A6"/>
                </a:solidFill>
                <a:latin typeface="Century Gothic" pitchFamily="34" charset="0"/>
              </a:rPr>
              <a:t>Fatalities Associated with Farm Tractors</a:t>
            </a:r>
            <a:endParaRPr lang="en-US" altLang="en-US" sz="3000"/>
          </a:p>
        </p:txBody>
      </p:sp>
      <p:cxnSp>
        <p:nvCxnSpPr>
          <p:cNvPr id="9" name="Straight Connector 8"/>
          <p:cNvCxnSpPr/>
          <p:nvPr/>
        </p:nvCxnSpPr>
        <p:spPr>
          <a:xfrm>
            <a:off x="2130426" y="10826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44039"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B84EA507-0E2B-447C-92DD-8745DCF65A7D}" type="slidenum">
              <a:rPr lang="en-US" altLang="en-US" sz="1400">
                <a:solidFill>
                  <a:srgbClr val="0039A6"/>
                </a:solidFill>
                <a:latin typeface="Myriad Web Pro" charset="0"/>
              </a:rPr>
              <a:pPr algn="r" eaLnBrk="1" hangingPunct="1">
                <a:spcBef>
                  <a:spcPct val="0"/>
                </a:spcBef>
                <a:buFontTx/>
                <a:buNone/>
              </a:pPr>
              <a:t>15</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2411700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2801" y="2164630"/>
            <a:ext cx="8196471" cy="581187"/>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sp>
        <p:nvSpPr>
          <p:cNvPr id="45061" name="Rectangle 5"/>
          <p:cNvSpPr>
            <a:spLocks noChangeArrowheads="1"/>
          </p:cNvSpPr>
          <p:nvPr/>
        </p:nvSpPr>
        <p:spPr bwMode="auto">
          <a:xfrm>
            <a:off x="4665664" y="3205164"/>
            <a:ext cx="56975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en-US" altLang="en-US" sz="2400">
                <a:solidFill>
                  <a:srgbClr val="0039A6"/>
                </a:solidFill>
                <a:latin typeface="Century Gothic" pitchFamily="34" charset="0"/>
              </a:rPr>
              <a:t>An epidemiologist is doing a study on the sleep patterns of college students but does not provide any intervention. What type of study is this?</a:t>
            </a:r>
            <a:endParaRPr lang="en-US" altLang="en-US" sz="2400">
              <a:solidFill>
                <a:srgbClr val="0536C6"/>
              </a:solidFill>
              <a:latin typeface="Century Gothic" pitchFamily="34" charset="0"/>
            </a:endParaRPr>
          </a:p>
        </p:txBody>
      </p:sp>
      <p:grpSp>
        <p:nvGrpSpPr>
          <p:cNvPr id="45062" name="Group 2"/>
          <p:cNvGrpSpPr>
            <a:grpSpLocks/>
          </p:cNvGrpSpPr>
          <p:nvPr/>
        </p:nvGrpSpPr>
        <p:grpSpPr bwMode="auto">
          <a:xfrm>
            <a:off x="1687514" y="2224088"/>
            <a:ext cx="8567737" cy="461962"/>
            <a:chOff x="163513" y="2195513"/>
            <a:chExt cx="8567737" cy="461962"/>
          </a:xfrm>
        </p:grpSpPr>
        <p:sp>
          <p:nvSpPr>
            <p:cNvPr id="45070" name="TextBox 6"/>
            <p:cNvSpPr txBox="1">
              <a:spLocks noChangeArrowheads="1"/>
            </p:cNvSpPr>
            <p:nvPr/>
          </p:nvSpPr>
          <p:spPr bwMode="auto">
            <a:xfrm>
              <a:off x="2851150" y="2195513"/>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B. Experimental</a:t>
              </a:r>
            </a:p>
          </p:txBody>
        </p:sp>
        <p:sp>
          <p:nvSpPr>
            <p:cNvPr id="45071" name="TextBox 8"/>
            <p:cNvSpPr txBox="1">
              <a:spLocks noChangeArrowheads="1"/>
            </p:cNvSpPr>
            <p:nvPr/>
          </p:nvSpPr>
          <p:spPr bwMode="auto">
            <a:xfrm>
              <a:off x="5715000" y="2195513"/>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C. Observational</a:t>
              </a:r>
            </a:p>
          </p:txBody>
        </p:sp>
        <p:sp>
          <p:nvSpPr>
            <p:cNvPr id="45072" name="TextBox 9"/>
            <p:cNvSpPr txBox="1">
              <a:spLocks noChangeArrowheads="1"/>
            </p:cNvSpPr>
            <p:nvPr/>
          </p:nvSpPr>
          <p:spPr bwMode="auto">
            <a:xfrm>
              <a:off x="163513" y="2195513"/>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A. Qualitative</a:t>
              </a:r>
            </a:p>
          </p:txBody>
        </p:sp>
      </p:grpSp>
      <p:cxnSp>
        <p:nvCxnSpPr>
          <p:cNvPr id="13" name="Straight Connector 12"/>
          <p:cNvCxnSpPr/>
          <p:nvPr/>
        </p:nvCxnSpPr>
        <p:spPr>
          <a:xfrm>
            <a:off x="2082800" y="1219200"/>
            <a:ext cx="8051800"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cxnSp>
        <p:nvCxnSpPr>
          <p:cNvPr id="16" name="Straight Connector 15"/>
          <p:cNvCxnSpPr/>
          <p:nvPr/>
        </p:nvCxnSpPr>
        <p:spPr>
          <a:xfrm>
            <a:off x="1981200" y="3695700"/>
            <a:ext cx="2560638"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19" name="TextBox 18"/>
          <p:cNvSpPr txBox="1">
            <a:spLocks noChangeArrowheads="1"/>
          </p:cNvSpPr>
          <p:nvPr/>
        </p:nvSpPr>
        <p:spPr bwMode="auto">
          <a:xfrm>
            <a:off x="1752601" y="3233738"/>
            <a:ext cx="2874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6A6"/>
                </a:solidFill>
                <a:latin typeface="Century Gothic" pitchFamily="34" charset="0"/>
              </a:rPr>
              <a:t> C. Observational</a:t>
            </a:r>
          </a:p>
        </p:txBody>
      </p:sp>
      <p:sp>
        <p:nvSpPr>
          <p:cNvPr id="45066" name="TextBox 13"/>
          <p:cNvSpPr txBox="1">
            <a:spLocks noChangeArrowheads="1"/>
          </p:cNvSpPr>
          <p:nvPr/>
        </p:nvSpPr>
        <p:spPr bwMode="auto">
          <a:xfrm>
            <a:off x="1828801" y="1444626"/>
            <a:ext cx="8340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Choose the correct answer from the following choices:</a:t>
            </a:r>
          </a:p>
        </p:txBody>
      </p:sp>
      <p:sp>
        <p:nvSpPr>
          <p:cNvPr id="45067" name="TextBox 7"/>
          <p:cNvSpPr txBox="1">
            <a:spLocks noChangeArrowheads="1"/>
          </p:cNvSpPr>
          <p:nvPr/>
        </p:nvSpPr>
        <p:spPr bwMode="auto">
          <a:xfrm>
            <a:off x="2851150" y="493714"/>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45068" name="Picture 2" descr="Notebook and checkmark inside a circle." title="Knowledge Check Icon"/>
          <p:cNvPicPr>
            <a:picLocks noChangeAspect="1" noChangeArrowheads="1"/>
          </p:cNvPicPr>
          <p:nvPr/>
        </p:nvPicPr>
        <p:blipFill>
          <a:blip r:embed="rId3"/>
          <a:srcRect/>
          <a:stretch>
            <a:fillRect/>
          </a:stretch>
        </p:blipFill>
        <p:spPr bwMode="auto">
          <a:xfrm>
            <a:off x="2082801" y="415926"/>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73CFD5A-7E3D-4E7D-B018-136AFAC3330C}" type="slidenum">
              <a:rPr lang="en-US" altLang="en-US" sz="1400">
                <a:solidFill>
                  <a:srgbClr val="0039A6"/>
                </a:solidFill>
                <a:latin typeface="Myriad Web Pro" charset="0"/>
              </a:rPr>
              <a:pPr algn="r" eaLnBrk="1" hangingPunct="1">
                <a:spcBef>
                  <a:spcPct val="0"/>
                </a:spcBef>
                <a:buFontTx/>
                <a:buNone/>
              </a:pPr>
              <a:t>16</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35480392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1"/>
          <p:cNvSpPr txBox="1">
            <a:spLocks noChangeArrowheads="1"/>
          </p:cNvSpPr>
          <p:nvPr/>
        </p:nvSpPr>
        <p:spPr bwMode="auto">
          <a:xfrm>
            <a:off x="2833689" y="493714"/>
            <a:ext cx="40338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46083" name="Picture 2" descr="Notebook and checkmark inside a circle." title="Knowledge Check Icon"/>
          <p:cNvPicPr>
            <a:picLocks noChangeAspect="1" noChangeArrowheads="1"/>
          </p:cNvPicPr>
          <p:nvPr/>
        </p:nvPicPr>
        <p:blipFill>
          <a:blip r:embed="rId3"/>
          <a:srcRect/>
          <a:stretch>
            <a:fillRect/>
          </a:stretch>
        </p:blipFill>
        <p:spPr bwMode="auto">
          <a:xfrm>
            <a:off x="2082801" y="415926"/>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082800" y="1219200"/>
            <a:ext cx="8051800" cy="0"/>
          </a:xfrm>
          <a:prstGeom prst="line">
            <a:avLst/>
          </a:prstGeom>
          <a:ln>
            <a:solidFill>
              <a:srgbClr val="000099"/>
            </a:solidFill>
          </a:ln>
          <a:effectLst/>
        </p:spPr>
        <p:style>
          <a:lnRef idx="2">
            <a:schemeClr val="accent3"/>
          </a:lnRef>
          <a:fillRef idx="0">
            <a:schemeClr val="accent3"/>
          </a:fillRef>
          <a:effectRef idx="1">
            <a:schemeClr val="accent3"/>
          </a:effectRef>
          <a:fontRef idx="minor">
            <a:schemeClr val="tx1"/>
          </a:fontRef>
        </p:style>
      </p:cxnSp>
      <p:sp>
        <p:nvSpPr>
          <p:cNvPr id="20" name="Rectangle 19"/>
          <p:cNvSpPr/>
          <p:nvPr/>
        </p:nvSpPr>
        <p:spPr bwMode="auto">
          <a:xfrm>
            <a:off x="2082800" y="2125663"/>
            <a:ext cx="8051800" cy="581025"/>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grpSp>
        <p:nvGrpSpPr>
          <p:cNvPr id="46088" name="Group 1"/>
          <p:cNvGrpSpPr>
            <a:grpSpLocks/>
          </p:cNvGrpSpPr>
          <p:nvPr/>
        </p:nvGrpSpPr>
        <p:grpSpPr bwMode="auto">
          <a:xfrm>
            <a:off x="3505201" y="2171701"/>
            <a:ext cx="5414963" cy="430213"/>
            <a:chOff x="1949450" y="2164715"/>
            <a:chExt cx="5414963" cy="431406"/>
          </a:xfrm>
        </p:grpSpPr>
        <p:sp>
          <p:nvSpPr>
            <p:cNvPr id="46097" name="TextBox 6"/>
            <p:cNvSpPr txBox="1">
              <a:spLocks noChangeArrowheads="1"/>
            </p:cNvSpPr>
            <p:nvPr/>
          </p:nvSpPr>
          <p:spPr bwMode="auto">
            <a:xfrm>
              <a:off x="1949450" y="2164715"/>
              <a:ext cx="2443163" cy="43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AA6"/>
                  </a:solidFill>
                  <a:latin typeface="Century Gothic" pitchFamily="34" charset="0"/>
                </a:rPr>
                <a:t>A. Descriptive</a:t>
              </a:r>
            </a:p>
          </p:txBody>
        </p:sp>
        <p:sp>
          <p:nvSpPr>
            <p:cNvPr id="46098" name="TextBox 17"/>
            <p:cNvSpPr txBox="1">
              <a:spLocks noChangeArrowheads="1"/>
            </p:cNvSpPr>
            <p:nvPr/>
          </p:nvSpPr>
          <p:spPr bwMode="auto">
            <a:xfrm>
              <a:off x="4921250" y="2164715"/>
              <a:ext cx="2443163" cy="43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AA6"/>
                  </a:solidFill>
                  <a:latin typeface="Century Gothic" pitchFamily="34" charset="0"/>
                </a:rPr>
                <a:t>B. Analytic</a:t>
              </a:r>
            </a:p>
          </p:txBody>
        </p:sp>
      </p:grpSp>
      <p:cxnSp>
        <p:nvCxnSpPr>
          <p:cNvPr id="19" name="Straight Connector 18"/>
          <p:cNvCxnSpPr/>
          <p:nvPr/>
        </p:nvCxnSpPr>
        <p:spPr bwMode="auto">
          <a:xfrm>
            <a:off x="2063750" y="3352800"/>
            <a:ext cx="2103438"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35861" name="TextBox 22"/>
          <p:cNvSpPr txBox="1">
            <a:spLocks noChangeArrowheads="1"/>
          </p:cNvSpPr>
          <p:nvPr/>
        </p:nvSpPr>
        <p:spPr bwMode="auto">
          <a:xfrm>
            <a:off x="1981200" y="2971801"/>
            <a:ext cx="20018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B. Analytic</a:t>
            </a:r>
          </a:p>
        </p:txBody>
      </p:sp>
      <p:cxnSp>
        <p:nvCxnSpPr>
          <p:cNvPr id="21" name="Straight Connector 20"/>
          <p:cNvCxnSpPr/>
          <p:nvPr/>
        </p:nvCxnSpPr>
        <p:spPr bwMode="auto">
          <a:xfrm>
            <a:off x="2049464" y="4724400"/>
            <a:ext cx="2103437"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35859" name="TextBox 23"/>
          <p:cNvSpPr txBox="1">
            <a:spLocks noChangeArrowheads="1"/>
          </p:cNvSpPr>
          <p:nvPr/>
        </p:nvSpPr>
        <p:spPr bwMode="auto">
          <a:xfrm>
            <a:off x="1981201" y="4343401"/>
            <a:ext cx="2201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A. Descriptive</a:t>
            </a:r>
          </a:p>
        </p:txBody>
      </p:sp>
      <p:sp>
        <p:nvSpPr>
          <p:cNvPr id="46093" name="Rectangle 1"/>
          <p:cNvSpPr>
            <a:spLocks noChangeArrowheads="1"/>
          </p:cNvSpPr>
          <p:nvPr/>
        </p:nvSpPr>
        <p:spPr bwMode="auto">
          <a:xfrm>
            <a:off x="4227514" y="2895601"/>
            <a:ext cx="61928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a:pPr>
            <a:r>
              <a:rPr lang="en-US" altLang="en-US" sz="2200">
                <a:solidFill>
                  <a:srgbClr val="0036A6"/>
                </a:solidFill>
                <a:latin typeface="Century Gothic" pitchFamily="34" charset="0"/>
              </a:rPr>
              <a:t>A study of heart disease comparing a group who eats healthy foods and exercises regularly with one who does not in an effort to test association</a:t>
            </a:r>
          </a:p>
        </p:txBody>
      </p:sp>
      <p:sp>
        <p:nvSpPr>
          <p:cNvPr id="46094" name="Rectangle 2"/>
          <p:cNvSpPr>
            <a:spLocks noChangeArrowheads="1"/>
          </p:cNvSpPr>
          <p:nvPr/>
        </p:nvSpPr>
        <p:spPr bwMode="auto">
          <a:xfrm>
            <a:off x="4241800" y="4343401"/>
            <a:ext cx="58737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2. 	A study to describe the eating habits of adolescents aged 13–18 years in Community X</a:t>
            </a:r>
          </a:p>
        </p:txBody>
      </p:sp>
      <p:sp>
        <p:nvSpPr>
          <p:cNvPr id="46095" name="Rectangle 1"/>
          <p:cNvSpPr>
            <a:spLocks noChangeArrowheads="1"/>
          </p:cNvSpPr>
          <p:nvPr/>
        </p:nvSpPr>
        <p:spPr bwMode="auto">
          <a:xfrm>
            <a:off x="2043114" y="1373188"/>
            <a:ext cx="8167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Match each term to the correct example below.</a:t>
            </a:r>
          </a:p>
        </p:txBody>
      </p:sp>
      <p:sp>
        <p:nvSpPr>
          <p:cNvPr id="46096"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DFEA5E2-53B4-4FCD-8344-69F0D52E9B6D}" type="slidenum">
              <a:rPr lang="en-US" altLang="en-US" sz="1400">
                <a:solidFill>
                  <a:srgbClr val="0039A6"/>
                </a:solidFill>
                <a:latin typeface="Myriad Web Pro" charset="0"/>
              </a:rPr>
              <a:pPr algn="r" eaLnBrk="1" hangingPunct="1">
                <a:spcBef>
                  <a:spcPct val="0"/>
                </a:spcBef>
                <a:buFontTx/>
                <a:buNone/>
              </a:pPr>
              <a:t>17</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28963048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1" grpId="0"/>
      <p:bldP spid="358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8"/>
          <p:cNvSpPr txBox="1">
            <a:spLocks noChangeArrowheads="1"/>
          </p:cNvSpPr>
          <p:nvPr/>
        </p:nvSpPr>
        <p:spPr bwMode="auto">
          <a:xfrm>
            <a:off x="2736850" y="1131888"/>
            <a:ext cx="66929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solidFill>
                  <a:srgbClr val="000099"/>
                </a:solidFill>
                <a:latin typeface="Century Gothic" pitchFamily="34" charset="0"/>
              </a:rPr>
              <a:t>Epidemiology Data Sources </a:t>
            </a:r>
          </a:p>
          <a:p>
            <a:pPr algn="ctr" eaLnBrk="1" hangingPunct="1">
              <a:spcBef>
                <a:spcPct val="0"/>
              </a:spcBef>
              <a:buFontTx/>
              <a:buNone/>
            </a:pPr>
            <a:r>
              <a:rPr lang="en-US" altLang="en-US">
                <a:solidFill>
                  <a:srgbClr val="000099"/>
                </a:solidFill>
                <a:latin typeface="Century Gothic" pitchFamily="34" charset="0"/>
              </a:rPr>
              <a:t>and Study Design</a:t>
            </a:r>
          </a:p>
        </p:txBody>
      </p:sp>
      <p:pic>
        <p:nvPicPr>
          <p:cNvPr id="47108" name="Picture 6" descr="Pie chart and graph." title="Pie Chart and Graph"/>
          <p:cNvPicPr>
            <a:picLocks noChangeAspect="1"/>
          </p:cNvPicPr>
          <p:nvPr/>
        </p:nvPicPr>
        <p:blipFill>
          <a:blip r:embed="rId3"/>
          <a:srcRect/>
          <a:stretch>
            <a:fillRect/>
          </a:stretch>
        </p:blipFill>
        <p:spPr bwMode="auto">
          <a:xfrm>
            <a:off x="4235450" y="2438400"/>
            <a:ext cx="3695700" cy="3079750"/>
          </a:xfrm>
          <a:prstGeom prst="rect">
            <a:avLst/>
          </a:prstGeom>
          <a:noFill/>
          <a:ln w="222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47109"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C421A7B1-7D5C-4DB4-B4ED-3248FD3CD33A}" type="slidenum">
              <a:rPr lang="en-US" altLang="en-US" sz="1400">
                <a:solidFill>
                  <a:srgbClr val="0039A6"/>
                </a:solidFill>
                <a:latin typeface="Myriad Web Pro" charset="0"/>
              </a:rPr>
              <a:pPr algn="r" eaLnBrk="1" hangingPunct="1">
                <a:spcBef>
                  <a:spcPct val="0"/>
                </a:spcBef>
                <a:buFontTx/>
                <a:buNone/>
              </a:pPr>
              <a:t>18</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21361201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7"/>
          <p:cNvSpPr txBox="1">
            <a:spLocks noChangeArrowheads="1"/>
          </p:cNvSpPr>
          <p:nvPr/>
        </p:nvSpPr>
        <p:spPr bwMode="auto">
          <a:xfrm>
            <a:off x="1914526" y="619125"/>
            <a:ext cx="8188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6A6"/>
                </a:solidFill>
                <a:latin typeface="Century Gothic" pitchFamily="34" charset="0"/>
              </a:rPr>
              <a:t>Data Sources and Collection Methods</a:t>
            </a:r>
          </a:p>
        </p:txBody>
      </p:sp>
      <p:graphicFrame>
        <p:nvGraphicFramePr>
          <p:cNvPr id="8" name="Table 7" descr="Chart that details data sources, methods, and examples." title="Data Sources and Collection Methods"/>
          <p:cNvGraphicFramePr>
            <a:graphicFrameLocks noGrp="1"/>
          </p:cNvGraphicFramePr>
          <p:nvPr>
            <p:extLst>
              <p:ext uri="{D42A27DB-BD31-4B8C-83A1-F6EECF244321}">
                <p14:modId xmlns:p14="http://schemas.microsoft.com/office/powerpoint/2010/main" val="795634734"/>
              </p:ext>
            </p:extLst>
          </p:nvPr>
        </p:nvGraphicFramePr>
        <p:xfrm>
          <a:off x="2090739" y="1430339"/>
          <a:ext cx="8043863" cy="4754563"/>
        </p:xfrm>
        <a:graphic>
          <a:graphicData uri="http://schemas.openxmlformats.org/drawingml/2006/table">
            <a:tbl>
              <a:tblPr firstRow="1" bandRow="1">
                <a:tableStyleId>{5C22544A-7EE6-4342-B048-85BDC9FD1C3A}</a:tableStyleId>
              </a:tblPr>
              <a:tblGrid>
                <a:gridCol w="1977994"/>
                <a:gridCol w="2738761"/>
                <a:gridCol w="3327108"/>
              </a:tblGrid>
              <a:tr h="701139">
                <a:tc>
                  <a:txBody>
                    <a:bodyPr/>
                    <a:lstStyle/>
                    <a:p>
                      <a:r>
                        <a:rPr lang="en-US" sz="2000" dirty="0" smtClean="0">
                          <a:latin typeface="Century Gothic" panose="020B0502020202020204" pitchFamily="34" charset="0"/>
                        </a:rPr>
                        <a:t>Source</a:t>
                      </a:r>
                      <a:endParaRPr lang="en-US" sz="2000" dirty="0">
                        <a:latin typeface="Century Gothic" panose="020B0502020202020204" pitchFamily="34" charset="0"/>
                      </a:endParaRPr>
                    </a:p>
                  </a:txBody>
                  <a:tcPr>
                    <a:solidFill>
                      <a:srgbClr val="0039A6"/>
                    </a:solidFill>
                  </a:tcPr>
                </a:tc>
                <a:tc>
                  <a:txBody>
                    <a:bodyPr/>
                    <a:lstStyle/>
                    <a:p>
                      <a:pPr algn="ctr"/>
                      <a:r>
                        <a:rPr lang="en-US" sz="2000" dirty="0" smtClean="0">
                          <a:latin typeface="Century Gothic" panose="020B0502020202020204" pitchFamily="34" charset="0"/>
                        </a:rPr>
                        <a:t>Method</a:t>
                      </a:r>
                      <a:endParaRPr lang="en-US" sz="2000" dirty="0">
                        <a:latin typeface="Century Gothic" panose="020B0502020202020204" pitchFamily="34" charset="0"/>
                      </a:endParaRPr>
                    </a:p>
                  </a:txBody>
                  <a:tcPr>
                    <a:solidFill>
                      <a:srgbClr val="0039A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Example</a:t>
                      </a:r>
                    </a:p>
                    <a:p>
                      <a:endParaRPr lang="en-US" sz="2000" dirty="0">
                        <a:latin typeface="Century Gothic" panose="020B0502020202020204" pitchFamily="34" charset="0"/>
                      </a:endParaRPr>
                    </a:p>
                  </a:txBody>
                  <a:tcPr>
                    <a:solidFill>
                      <a:srgbClr val="0039A6"/>
                    </a:solidFill>
                  </a:tcPr>
                </a:tc>
              </a:tr>
              <a:tr h="1035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Century Gothic" panose="020B0502020202020204" pitchFamily="34" charset="0"/>
                        </a:rPr>
                        <a:t>Individual persons</a:t>
                      </a:r>
                    </a:p>
                  </a:txBody>
                  <a:tcPr>
                    <a:solidFill>
                      <a:schemeClr val="bg1">
                        <a:lumMod val="85000"/>
                      </a:schemeClr>
                    </a:solidFill>
                  </a:tcPr>
                </a:tc>
                <a:tc>
                  <a:txBody>
                    <a:bodyPr/>
                    <a:lstStyle/>
                    <a:p>
                      <a:pPr marL="285750" indent="-285750">
                        <a:buFont typeface="Arial" pitchFamily="34" charset="0"/>
                        <a:buChar char="•"/>
                      </a:pPr>
                      <a:r>
                        <a:rPr lang="en-US" sz="1500" dirty="0" smtClean="0">
                          <a:solidFill>
                            <a:schemeClr val="tx1"/>
                          </a:solidFill>
                          <a:latin typeface="Century Gothic" panose="020B0502020202020204" pitchFamily="34" charset="0"/>
                        </a:rPr>
                        <a:t>Questionnaire</a:t>
                      </a:r>
                    </a:p>
                    <a:p>
                      <a:pPr marL="285750" indent="-285750">
                        <a:buFont typeface="Arial" pitchFamily="34" charset="0"/>
                        <a:buChar char="•"/>
                      </a:pPr>
                      <a:r>
                        <a:rPr lang="en-US" sz="1500" dirty="0" smtClean="0">
                          <a:solidFill>
                            <a:schemeClr val="tx1"/>
                          </a:solidFill>
                          <a:latin typeface="Century Gothic" panose="020B0502020202020204" pitchFamily="34" charset="0"/>
                        </a:rPr>
                        <a:t>Survey</a:t>
                      </a:r>
                      <a:endParaRPr lang="en-US" sz="1500" dirty="0">
                        <a:solidFill>
                          <a:schemeClr val="tx1"/>
                        </a:solidFill>
                        <a:latin typeface="Century Gothic" panose="020B0502020202020204" pitchFamily="34" charset="0"/>
                      </a:endParaRPr>
                    </a:p>
                  </a:txBody>
                  <a:tcPr>
                    <a:solidFill>
                      <a:schemeClr val="bg1">
                        <a:lumMod val="85000"/>
                      </a:schemeClr>
                    </a:solidFill>
                  </a:tcPr>
                </a:tc>
                <a:tc>
                  <a:txBody>
                    <a:bodyPr/>
                    <a:lstStyle/>
                    <a:p>
                      <a:pPr marL="285750" indent="-285750">
                        <a:buFont typeface="Arial" pitchFamily="34" charset="0"/>
                        <a:buChar char="•"/>
                      </a:pPr>
                      <a:r>
                        <a:rPr lang="en-US" sz="1500" dirty="0" smtClean="0">
                          <a:solidFill>
                            <a:schemeClr val="tx1"/>
                          </a:solidFill>
                          <a:latin typeface="Century Gothic" panose="020B0502020202020204" pitchFamily="34" charset="0"/>
                        </a:rPr>
                        <a:t>F</a:t>
                      </a:r>
                      <a:r>
                        <a:rPr lang="en-US" sz="1500" baseline="0" dirty="0" smtClean="0">
                          <a:solidFill>
                            <a:schemeClr val="tx1"/>
                          </a:solidFill>
                          <a:latin typeface="Century Gothic" panose="020B0502020202020204" pitchFamily="34" charset="0"/>
                        </a:rPr>
                        <a:t>oodborne illness outbreak</a:t>
                      </a:r>
                    </a:p>
                    <a:p>
                      <a:pPr marL="285750" indent="-285750">
                        <a:buFont typeface="Arial" pitchFamily="34" charset="0"/>
                        <a:buChar char="•"/>
                      </a:pPr>
                      <a:r>
                        <a:rPr lang="en-US" sz="1500" dirty="0" smtClean="0">
                          <a:solidFill>
                            <a:schemeClr val="tx1"/>
                          </a:solidFill>
                          <a:latin typeface="Century Gothic" panose="020B0502020202020204" pitchFamily="34" charset="0"/>
                        </a:rPr>
                        <a:t>CDC’s National Health and Nutrition Examination Survey</a:t>
                      </a:r>
                    </a:p>
                    <a:p>
                      <a:pPr marL="285750" indent="-285750">
                        <a:buFont typeface="Arial" pitchFamily="34" charset="0"/>
                        <a:buChar char="•"/>
                      </a:pPr>
                      <a:r>
                        <a:rPr lang="en-US" sz="1500" dirty="0" smtClean="0">
                          <a:solidFill>
                            <a:schemeClr val="tx1"/>
                          </a:solidFill>
                          <a:latin typeface="Century Gothic" panose="020B0502020202020204" pitchFamily="34" charset="0"/>
                        </a:rPr>
                        <a:t>Health data on</a:t>
                      </a:r>
                      <a:r>
                        <a:rPr lang="en-US" sz="1500" baseline="0" dirty="0" smtClean="0">
                          <a:solidFill>
                            <a:schemeClr val="tx1"/>
                          </a:solidFill>
                          <a:latin typeface="Century Gothic" panose="020B0502020202020204" pitchFamily="34" charset="0"/>
                        </a:rPr>
                        <a:t> U.S. residents</a:t>
                      </a:r>
                      <a:endParaRPr lang="en-US" sz="1500" dirty="0">
                        <a:solidFill>
                          <a:schemeClr val="tx1"/>
                        </a:solidFill>
                        <a:latin typeface="Century Gothic" panose="020B0502020202020204" pitchFamily="34" charset="0"/>
                      </a:endParaRPr>
                    </a:p>
                  </a:txBody>
                  <a:tcPr>
                    <a:solidFill>
                      <a:schemeClr val="bg1">
                        <a:lumMod val="85000"/>
                      </a:schemeClr>
                    </a:solidFill>
                  </a:tcPr>
                </a:tc>
              </a:tr>
              <a:tr h="1234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Century Gothic" panose="020B0502020202020204" pitchFamily="34" charset="0"/>
                        </a:rPr>
                        <a:t>Environment</a:t>
                      </a:r>
                    </a:p>
                  </a:txBody>
                  <a:tcPr>
                    <a:solidFill>
                      <a:schemeClr val="bg1">
                        <a:lumMod val="8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kern="1200" dirty="0" smtClean="0">
                          <a:solidFill>
                            <a:schemeClr val="tx1"/>
                          </a:solidFill>
                          <a:latin typeface="Century Gothic" panose="020B0502020202020204" pitchFamily="34" charset="0"/>
                          <a:ea typeface="+mn-ea"/>
                          <a:cs typeface="+mn-cs"/>
                        </a:rPr>
                        <a:t>Samples from the environment (river water, soil)</a:t>
                      </a: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dirty="0" smtClean="0">
                          <a:solidFill>
                            <a:schemeClr val="tx1"/>
                          </a:solidFill>
                          <a:latin typeface="Century Gothic" panose="020B0502020202020204" pitchFamily="34" charset="0"/>
                        </a:rPr>
                        <a:t>Sensors</a:t>
                      </a:r>
                      <a:r>
                        <a:rPr lang="en-US" sz="1500" baseline="0" dirty="0" smtClean="0">
                          <a:solidFill>
                            <a:schemeClr val="tx1"/>
                          </a:solidFill>
                          <a:latin typeface="Century Gothic" panose="020B0502020202020204" pitchFamily="34" charset="0"/>
                        </a:rPr>
                        <a:t> for environmental changes</a:t>
                      </a:r>
                      <a:endParaRPr lang="en-US" sz="1500" dirty="0" smtClean="0">
                        <a:solidFill>
                          <a:schemeClr val="tx1"/>
                        </a:solidFill>
                        <a:latin typeface="Century Gothic" panose="020B0502020202020204" pitchFamily="34" charset="0"/>
                      </a:endParaRPr>
                    </a:p>
                  </a:txBody>
                  <a:tcPr>
                    <a:solidFill>
                      <a:schemeClr val="bg1">
                        <a:lumMod val="85000"/>
                      </a:schemeClr>
                    </a:solidFill>
                  </a:tcPr>
                </a:tc>
                <a:tc>
                  <a:txBody>
                    <a:bodyPr/>
                    <a:lstStyle/>
                    <a:p>
                      <a:pPr marL="285750" indent="-285750">
                        <a:buFont typeface="Arial" pitchFamily="34" charset="0"/>
                        <a:buChar char="•"/>
                      </a:pPr>
                      <a:r>
                        <a:rPr lang="en-US" sz="1500" dirty="0" smtClean="0">
                          <a:solidFill>
                            <a:schemeClr val="tx1"/>
                          </a:solidFill>
                          <a:latin typeface="Century Gothic" panose="020B0502020202020204" pitchFamily="34" charset="0"/>
                        </a:rPr>
                        <a:t>Collection of water from area streams —</a:t>
                      </a:r>
                      <a:r>
                        <a:rPr lang="en-US" sz="1500" baseline="0" dirty="0" smtClean="0">
                          <a:solidFill>
                            <a:schemeClr val="tx1"/>
                          </a:solidFill>
                          <a:latin typeface="Century Gothic" panose="020B0502020202020204" pitchFamily="34" charset="0"/>
                        </a:rPr>
                        <a:t> </a:t>
                      </a:r>
                      <a:r>
                        <a:rPr lang="en-US" sz="1500" dirty="0" smtClean="0">
                          <a:solidFill>
                            <a:schemeClr val="tx1"/>
                          </a:solidFill>
                          <a:latin typeface="Century Gothic" panose="020B0502020202020204" pitchFamily="34" charset="0"/>
                        </a:rPr>
                        <a:t>check</a:t>
                      </a:r>
                      <a:r>
                        <a:rPr lang="en-US" sz="1500" baseline="0" dirty="0" smtClean="0">
                          <a:solidFill>
                            <a:schemeClr val="tx1"/>
                          </a:solidFill>
                          <a:latin typeface="Century Gothic" panose="020B0502020202020204" pitchFamily="34" charset="0"/>
                        </a:rPr>
                        <a:t> for chemical pollutants</a:t>
                      </a:r>
                      <a:endParaRPr lang="en-US" sz="1500" dirty="0" smtClean="0">
                        <a:solidFill>
                          <a:schemeClr val="tx1"/>
                        </a:solidFill>
                        <a:latin typeface="Century Gothic" panose="020B0502020202020204" pitchFamily="34" charset="0"/>
                      </a:endParaRPr>
                    </a:p>
                    <a:p>
                      <a:pPr marL="285750" indent="-285750">
                        <a:buFont typeface="Arial" pitchFamily="34" charset="0"/>
                        <a:buChar char="•"/>
                      </a:pPr>
                      <a:r>
                        <a:rPr lang="en-US" sz="1500" dirty="0" smtClean="0">
                          <a:solidFill>
                            <a:schemeClr val="tx1"/>
                          </a:solidFill>
                          <a:latin typeface="Century Gothic" panose="020B0502020202020204" pitchFamily="34" charset="0"/>
                        </a:rPr>
                        <a:t>Air-quality ratings </a:t>
                      </a:r>
                      <a:endParaRPr lang="en-US" sz="1500" dirty="0">
                        <a:solidFill>
                          <a:schemeClr val="tx1"/>
                        </a:solidFill>
                        <a:latin typeface="Century Gothic" panose="020B0502020202020204" pitchFamily="34" charset="0"/>
                      </a:endParaRPr>
                    </a:p>
                  </a:txBody>
                  <a:tcPr>
                    <a:solidFill>
                      <a:schemeClr val="bg1">
                        <a:lumMod val="85000"/>
                      </a:schemeClr>
                    </a:solidFill>
                  </a:tcPr>
                </a:tc>
              </a:tr>
              <a:tr h="1005988">
                <a:tc>
                  <a:txBody>
                    <a:bodyPr/>
                    <a:lstStyle/>
                    <a:p>
                      <a:r>
                        <a:rPr lang="en-US" sz="1500" dirty="0" smtClean="0">
                          <a:solidFill>
                            <a:schemeClr val="tx1"/>
                          </a:solidFill>
                          <a:latin typeface="Century Gothic" panose="020B0502020202020204" pitchFamily="34" charset="0"/>
                        </a:rPr>
                        <a:t>Health care</a:t>
                      </a:r>
                      <a:r>
                        <a:rPr lang="en-US" sz="1500" baseline="0" dirty="0" smtClean="0">
                          <a:solidFill>
                            <a:schemeClr val="tx1"/>
                          </a:solidFill>
                          <a:latin typeface="Century Gothic" panose="020B0502020202020204" pitchFamily="34" charset="0"/>
                        </a:rPr>
                        <a:t> providers</a:t>
                      </a:r>
                      <a:endParaRPr lang="en-US" sz="1500" dirty="0">
                        <a:solidFill>
                          <a:schemeClr val="tx1"/>
                        </a:solidFill>
                        <a:latin typeface="Century Gothic" panose="020B0502020202020204" pitchFamily="34" charset="0"/>
                      </a:endParaRPr>
                    </a:p>
                  </a:txBody>
                  <a:tcPr>
                    <a:solidFill>
                      <a:schemeClr val="bg1">
                        <a:lumMod val="85000"/>
                      </a:schemeClr>
                    </a:solidFill>
                  </a:tcPr>
                </a:tc>
                <a:tc>
                  <a:txBody>
                    <a:bodyPr/>
                    <a:lstStyle/>
                    <a:p>
                      <a:pPr marL="285750" indent="-285750">
                        <a:buFont typeface="Arial" pitchFamily="34" charset="0"/>
                        <a:buChar char="•"/>
                      </a:pPr>
                      <a:r>
                        <a:rPr lang="en-US" sz="1500" baseline="0" dirty="0" smtClean="0">
                          <a:solidFill>
                            <a:schemeClr val="tx1"/>
                          </a:solidFill>
                          <a:latin typeface="Century Gothic" panose="020B0502020202020204" pitchFamily="34" charset="0"/>
                        </a:rPr>
                        <a:t>Notifications to health department if cases of certain diseases are observed</a:t>
                      </a:r>
                    </a:p>
                  </a:txBody>
                  <a:tcPr>
                    <a:solidFill>
                      <a:schemeClr val="bg1">
                        <a:lumMod val="85000"/>
                      </a:schemeClr>
                    </a:solidFill>
                  </a:tcPr>
                </a:tc>
                <a:tc>
                  <a:txBody>
                    <a:bodyPr/>
                    <a:lstStyle/>
                    <a:p>
                      <a:pPr marL="285750" indent="-285750">
                        <a:buFont typeface="Arial" pitchFamily="34" charset="0"/>
                        <a:buChar char="•"/>
                      </a:pPr>
                      <a:r>
                        <a:rPr lang="en-US" sz="1500" dirty="0" smtClean="0">
                          <a:solidFill>
                            <a:schemeClr val="tx1"/>
                          </a:solidFill>
                          <a:latin typeface="Century Gothic" panose="020B0502020202020204" pitchFamily="34" charset="0"/>
                        </a:rPr>
                        <a:t>Report cases of meningitis to health department</a:t>
                      </a:r>
                      <a:endParaRPr lang="en-US" sz="1500" dirty="0">
                        <a:solidFill>
                          <a:schemeClr val="tx1"/>
                        </a:solidFill>
                        <a:latin typeface="Century Gothic" panose="020B0502020202020204" pitchFamily="34" charset="0"/>
                      </a:endParaRPr>
                    </a:p>
                  </a:txBody>
                  <a:tcPr>
                    <a:solidFill>
                      <a:schemeClr val="bg1">
                        <a:lumMod val="85000"/>
                      </a:schemeClr>
                    </a:solidFill>
                  </a:tcPr>
                </a:tc>
              </a:tr>
              <a:tr h="777351">
                <a:tc>
                  <a:txBody>
                    <a:bodyPr/>
                    <a:lstStyle/>
                    <a:p>
                      <a:r>
                        <a:rPr lang="en-US" sz="1500" dirty="0" smtClean="0">
                          <a:solidFill>
                            <a:schemeClr val="tx1"/>
                          </a:solidFill>
                          <a:latin typeface="Century Gothic" panose="020B0502020202020204" pitchFamily="34" charset="0"/>
                        </a:rPr>
                        <a:t>Nonhealth–related sources (financial, legal)</a:t>
                      </a:r>
                      <a:endParaRPr lang="en-US" sz="1500" dirty="0">
                        <a:solidFill>
                          <a:schemeClr val="tx1"/>
                        </a:solidFill>
                        <a:latin typeface="Century Gothic" panose="020B0502020202020204" pitchFamily="34" charset="0"/>
                      </a:endParaRPr>
                    </a:p>
                  </a:txBody>
                  <a:tcPr>
                    <a:solidFill>
                      <a:schemeClr val="bg1">
                        <a:lumMod val="85000"/>
                      </a:schemeClr>
                    </a:solidFill>
                  </a:tcPr>
                </a:tc>
                <a:tc>
                  <a:txBody>
                    <a:bodyPr/>
                    <a:lstStyle/>
                    <a:p>
                      <a:pPr marL="285750" indent="-285750">
                        <a:buFont typeface="Arial" pitchFamily="34" charset="0"/>
                        <a:buChar char="•"/>
                      </a:pPr>
                      <a:r>
                        <a:rPr lang="en-US" sz="1500" dirty="0" smtClean="0">
                          <a:solidFill>
                            <a:schemeClr val="tx1"/>
                          </a:solidFill>
                          <a:latin typeface="Century Gothic" panose="020B0502020202020204" pitchFamily="34" charset="0"/>
                        </a:rPr>
                        <a:t>Sales records</a:t>
                      </a:r>
                    </a:p>
                    <a:p>
                      <a:pPr marL="285750" indent="-285750">
                        <a:buFont typeface="Arial" pitchFamily="34" charset="0"/>
                        <a:buChar char="•"/>
                      </a:pPr>
                      <a:r>
                        <a:rPr lang="en-US" sz="1500" baseline="0" dirty="0" smtClean="0">
                          <a:solidFill>
                            <a:schemeClr val="tx1"/>
                          </a:solidFill>
                          <a:latin typeface="Century Gothic" panose="020B0502020202020204" pitchFamily="34" charset="0"/>
                        </a:rPr>
                        <a:t>Court records</a:t>
                      </a:r>
                      <a:endParaRPr lang="en-US" sz="1500" dirty="0" smtClean="0">
                        <a:solidFill>
                          <a:schemeClr val="tx1"/>
                        </a:solidFill>
                        <a:latin typeface="Century Gothic" panose="020B0502020202020204" pitchFamily="34" charset="0"/>
                      </a:endParaRPr>
                    </a:p>
                  </a:txBody>
                  <a:tcPr>
                    <a:solidFill>
                      <a:schemeClr val="bg1">
                        <a:lumMod val="85000"/>
                      </a:schemeClr>
                    </a:solidFill>
                  </a:tcPr>
                </a:tc>
                <a:tc>
                  <a:txBody>
                    <a:bodyPr/>
                    <a:lstStyle/>
                    <a:p>
                      <a:pPr marL="285750" indent="-285750">
                        <a:buFont typeface="Arial" pitchFamily="34" charset="0"/>
                        <a:buChar char="•"/>
                      </a:pPr>
                      <a:r>
                        <a:rPr lang="en-US" sz="1500" baseline="0" dirty="0" smtClean="0">
                          <a:solidFill>
                            <a:schemeClr val="tx1"/>
                          </a:solidFill>
                          <a:latin typeface="Century Gothic" panose="020B0502020202020204" pitchFamily="34" charset="0"/>
                        </a:rPr>
                        <a:t>Cigarette sales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dirty="0" smtClean="0">
                          <a:solidFill>
                            <a:schemeClr val="tx1"/>
                          </a:solidFill>
                          <a:latin typeface="Century Gothic" panose="020B0502020202020204" pitchFamily="34" charset="0"/>
                        </a:rPr>
                        <a:t>Intoxicated driver</a:t>
                      </a:r>
                      <a:r>
                        <a:rPr lang="en-US" sz="1500" baseline="0" dirty="0" smtClean="0">
                          <a:solidFill>
                            <a:schemeClr val="tx1"/>
                          </a:solidFill>
                          <a:latin typeface="Century Gothic" panose="020B0502020202020204" pitchFamily="34" charset="0"/>
                        </a:rPr>
                        <a:t> arrests</a:t>
                      </a:r>
                    </a:p>
                    <a:p>
                      <a:pPr marL="0" indent="0">
                        <a:buFont typeface="Arial" pitchFamily="34" charset="0"/>
                        <a:buNone/>
                      </a:pPr>
                      <a:endParaRPr lang="en-US" sz="1500" dirty="0">
                        <a:solidFill>
                          <a:schemeClr val="tx1"/>
                        </a:solidFill>
                        <a:latin typeface="Century Gothic" panose="020B0502020202020204" pitchFamily="34" charset="0"/>
                      </a:endParaRPr>
                    </a:p>
                  </a:txBody>
                  <a:tcPr>
                    <a:solidFill>
                      <a:schemeClr val="bg1">
                        <a:lumMod val="85000"/>
                      </a:schemeClr>
                    </a:solidFill>
                  </a:tcPr>
                </a:tc>
              </a:tr>
            </a:tbl>
          </a:graphicData>
        </a:graphic>
      </p:graphicFrame>
      <p:cxnSp>
        <p:nvCxnSpPr>
          <p:cNvPr id="9" name="Straight Connector 8"/>
          <p:cNvCxnSpPr/>
          <p:nvPr/>
        </p:nvCxnSpPr>
        <p:spPr>
          <a:xfrm>
            <a:off x="2082800" y="1219200"/>
            <a:ext cx="8051800" cy="0"/>
          </a:xfrm>
          <a:prstGeom prst="line">
            <a:avLst/>
          </a:prstGeom>
          <a:ln>
            <a:solidFill>
              <a:srgbClr val="000099"/>
            </a:solidFill>
          </a:ln>
          <a:effectLst/>
        </p:spPr>
        <p:style>
          <a:lnRef idx="2">
            <a:schemeClr val="accent3"/>
          </a:lnRef>
          <a:fillRef idx="0">
            <a:schemeClr val="accent3"/>
          </a:fillRef>
          <a:effectRef idx="1">
            <a:schemeClr val="accent3"/>
          </a:effectRef>
          <a:fontRef idx="minor">
            <a:schemeClr val="tx1"/>
          </a:fontRef>
        </p:style>
      </p:cxnSp>
      <p:sp>
        <p:nvSpPr>
          <p:cNvPr id="48158"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CE2D5FB-5196-43E6-A49A-37C3B8512ECF}" type="slidenum">
              <a:rPr lang="en-US" altLang="en-US" sz="1400">
                <a:solidFill>
                  <a:srgbClr val="0039A6"/>
                </a:solidFill>
                <a:latin typeface="Myriad Web Pro" charset="0"/>
              </a:rPr>
              <a:pPr algn="r" eaLnBrk="1" hangingPunct="1">
                <a:spcBef>
                  <a:spcPct val="0"/>
                </a:spcBef>
                <a:buFontTx/>
                <a:buNone/>
              </a:pPr>
              <a:t>19</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1539702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06" y="155084"/>
            <a:ext cx="8534400" cy="1507067"/>
          </a:xfrm>
        </p:spPr>
        <p:txBody>
          <a:bodyPr/>
          <a:lstStyle/>
          <a:p>
            <a:r>
              <a:rPr lang="en-US" dirty="0" smtClean="0">
                <a:solidFill>
                  <a:schemeClr val="bg1">
                    <a:lumMod val="95000"/>
                    <a:lumOff val="5000"/>
                  </a:schemeClr>
                </a:solidFill>
              </a:rPr>
              <a:t>Approaching Epidemiology </a:t>
            </a:r>
            <a:endParaRPr lang="en-US" dirty="0">
              <a:solidFill>
                <a:schemeClr val="bg1">
                  <a:lumMod val="95000"/>
                  <a:lumOff val="5000"/>
                </a:schemeClr>
              </a:solidFill>
            </a:endParaRPr>
          </a:p>
        </p:txBody>
      </p:sp>
      <p:sp>
        <p:nvSpPr>
          <p:cNvPr id="4" name="Oval 3"/>
          <p:cNvSpPr/>
          <p:nvPr/>
        </p:nvSpPr>
        <p:spPr>
          <a:xfrm>
            <a:off x="4956264" y="1885078"/>
            <a:ext cx="1569867" cy="89397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History</a:t>
            </a:r>
            <a:endParaRPr lang="en-US" dirty="0"/>
          </a:p>
        </p:txBody>
      </p:sp>
      <p:sp>
        <p:nvSpPr>
          <p:cNvPr id="5" name="Oval 4"/>
          <p:cNvSpPr/>
          <p:nvPr/>
        </p:nvSpPr>
        <p:spPr>
          <a:xfrm>
            <a:off x="7091695" y="2963744"/>
            <a:ext cx="2449119" cy="94027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Descriptive Epidemiology</a:t>
            </a:r>
            <a:endParaRPr lang="en-US" dirty="0"/>
          </a:p>
        </p:txBody>
      </p:sp>
      <p:sp>
        <p:nvSpPr>
          <p:cNvPr id="6" name="Oval 5"/>
          <p:cNvSpPr/>
          <p:nvPr/>
        </p:nvSpPr>
        <p:spPr>
          <a:xfrm>
            <a:off x="6526130" y="4960156"/>
            <a:ext cx="2453967" cy="931652"/>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Analytical Epidemiology</a:t>
            </a:r>
            <a:endParaRPr lang="en-US" dirty="0"/>
          </a:p>
        </p:txBody>
      </p:sp>
      <p:sp>
        <p:nvSpPr>
          <p:cNvPr id="7" name="Oval 6"/>
          <p:cNvSpPr/>
          <p:nvPr/>
        </p:nvSpPr>
        <p:spPr>
          <a:xfrm>
            <a:off x="3469546" y="4807966"/>
            <a:ext cx="2401964" cy="123357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Ethics of Epidemiology</a:t>
            </a:r>
            <a:endParaRPr lang="en-US" dirty="0"/>
          </a:p>
        </p:txBody>
      </p:sp>
      <p:sp>
        <p:nvSpPr>
          <p:cNvPr id="8" name="Oval 7"/>
          <p:cNvSpPr/>
          <p:nvPr/>
        </p:nvSpPr>
        <p:spPr>
          <a:xfrm>
            <a:off x="2470751" y="3035135"/>
            <a:ext cx="2320506" cy="123493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 Health Surveillance</a:t>
            </a:r>
            <a:endParaRPr lang="en-US" dirty="0"/>
          </a:p>
        </p:txBody>
      </p:sp>
      <p:sp>
        <p:nvSpPr>
          <p:cNvPr id="9" name="Right Arrow 8"/>
          <p:cNvSpPr/>
          <p:nvPr/>
        </p:nvSpPr>
        <p:spPr>
          <a:xfrm rot="2253033">
            <a:off x="6709043" y="2495484"/>
            <a:ext cx="595626" cy="574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6536041">
            <a:off x="7517919" y="4162260"/>
            <a:ext cx="595223" cy="691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5871511" y="5321396"/>
            <a:ext cx="47445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4857957">
            <a:off x="3283418" y="4409315"/>
            <a:ext cx="56143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9895220">
            <a:off x="4302585" y="2367567"/>
            <a:ext cx="594044" cy="602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13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4294967295"/>
          </p:nvPr>
        </p:nvSpPr>
        <p:spPr>
          <a:xfrm>
            <a:off x="7880350" y="2133600"/>
            <a:ext cx="4311650" cy="2133600"/>
          </a:xfrm>
        </p:spPr>
        <p:txBody>
          <a:bodyPr/>
          <a:lstStyle/>
          <a:p>
            <a:pPr marL="0" indent="0">
              <a:buClr>
                <a:srgbClr val="336600"/>
              </a:buClr>
              <a:buNone/>
            </a:pPr>
            <a:r>
              <a:rPr lang="en-US" altLang="en-US" sz="2400">
                <a:solidFill>
                  <a:srgbClr val="0039A6"/>
                </a:solidFill>
                <a:latin typeface="Century Gothic" pitchFamily="34" charset="0"/>
              </a:rPr>
              <a:t>Studies are conducted in an attempt to discover associations between an exposure or risk factor and a health outcome</a:t>
            </a:r>
          </a:p>
        </p:txBody>
      </p:sp>
      <p:sp>
        <p:nvSpPr>
          <p:cNvPr id="49155" name="TextBox 6"/>
          <p:cNvSpPr txBox="1">
            <a:spLocks noChangeArrowheads="1"/>
          </p:cNvSpPr>
          <p:nvPr/>
        </p:nvSpPr>
        <p:spPr bwMode="auto">
          <a:xfrm>
            <a:off x="3200400" y="635000"/>
            <a:ext cx="5708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9A6"/>
                </a:solidFill>
                <a:latin typeface="Century Gothic" pitchFamily="34" charset="0"/>
              </a:rPr>
              <a:t>Conducting Studies</a:t>
            </a:r>
          </a:p>
        </p:txBody>
      </p:sp>
      <p:cxnSp>
        <p:nvCxnSpPr>
          <p:cNvPr id="8" name="Straight Connector 7"/>
          <p:cNvCxnSpPr/>
          <p:nvPr/>
        </p:nvCxnSpPr>
        <p:spPr>
          <a:xfrm>
            <a:off x="2079626"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49157" name="Picture 3" descr="Globe,  floppy disk, laptop, and folder." title="Data Collection"/>
          <p:cNvPicPr>
            <a:picLocks noChangeAspect="1"/>
          </p:cNvPicPr>
          <p:nvPr/>
        </p:nvPicPr>
        <p:blipFill>
          <a:blip r:embed="rId3"/>
          <a:srcRect/>
          <a:stretch>
            <a:fillRect/>
          </a:stretch>
        </p:blipFill>
        <p:spPr bwMode="auto">
          <a:xfrm>
            <a:off x="2079626" y="1841500"/>
            <a:ext cx="3224213"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6940004-A35F-4953-ABD9-9DC0536DCD5C}" type="slidenum">
              <a:rPr lang="en-US" altLang="en-US" sz="1400">
                <a:solidFill>
                  <a:srgbClr val="0039A6"/>
                </a:solidFill>
                <a:latin typeface="Myriad Web Pro" charset="0"/>
              </a:rPr>
              <a:pPr algn="r" eaLnBrk="1" hangingPunct="1">
                <a:spcBef>
                  <a:spcPct val="0"/>
                </a:spcBef>
                <a:buFontTx/>
                <a:buNone/>
              </a:pPr>
              <a:t>20</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152068306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0"/>
          <p:cNvSpPr txBox="1">
            <a:spLocks noChangeArrowheads="1"/>
          </p:cNvSpPr>
          <p:nvPr/>
        </p:nvSpPr>
        <p:spPr bwMode="auto">
          <a:xfrm>
            <a:off x="2286001" y="762000"/>
            <a:ext cx="804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Study Design — Cross-Sectional Study </a:t>
            </a:r>
          </a:p>
        </p:txBody>
      </p:sp>
      <p:cxnSp>
        <p:nvCxnSpPr>
          <p:cNvPr id="12" name="Straight Connector 11"/>
          <p:cNvCxnSpPr/>
          <p:nvPr/>
        </p:nvCxnSpPr>
        <p:spPr>
          <a:xfrm>
            <a:off x="2079626" y="1414463"/>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50180" name="Content Placeholder 2"/>
          <p:cNvSpPr>
            <a:spLocks noGrp="1"/>
          </p:cNvSpPr>
          <p:nvPr>
            <p:ph idx="4294967295"/>
          </p:nvPr>
        </p:nvSpPr>
        <p:spPr>
          <a:xfrm>
            <a:off x="7880350" y="2112963"/>
            <a:ext cx="4311650" cy="1679575"/>
          </a:xfrm>
        </p:spPr>
        <p:txBody>
          <a:bodyPr/>
          <a:lstStyle/>
          <a:p>
            <a:pPr marL="0" indent="0">
              <a:buNone/>
            </a:pPr>
            <a:r>
              <a:rPr lang="en-US" altLang="en-US" sz="2400">
                <a:solidFill>
                  <a:srgbClr val="003AA6"/>
                </a:solidFill>
                <a:latin typeface="Century Gothic" pitchFamily="34" charset="0"/>
              </a:rPr>
              <a:t>Subjects are selected because they are members of a certain population subset at a certain time</a:t>
            </a:r>
          </a:p>
        </p:txBody>
      </p:sp>
      <p:pic>
        <p:nvPicPr>
          <p:cNvPr id="50181" name="Picture 2" descr="A group of adults varying by age, sex, and race." title="Group"/>
          <p:cNvPicPr>
            <a:picLocks noChangeAspect="1"/>
          </p:cNvPicPr>
          <p:nvPr/>
        </p:nvPicPr>
        <p:blipFill>
          <a:blip r:embed="rId3"/>
          <a:srcRect/>
          <a:stretch>
            <a:fillRect/>
          </a:stretch>
        </p:blipFill>
        <p:spPr bwMode="auto">
          <a:xfrm>
            <a:off x="2100264" y="1828800"/>
            <a:ext cx="3760787" cy="3276600"/>
          </a:xfrm>
          <a:prstGeom prst="rect">
            <a:avLst/>
          </a:prstGeom>
          <a:noFill/>
          <a:ln w="22225">
            <a:solidFill>
              <a:srgbClr val="0039A6"/>
            </a:solidFill>
            <a:miter lim="800000"/>
            <a:headEnd/>
            <a:tailEnd/>
          </a:ln>
          <a:extLst>
            <a:ext uri="{909E8E84-426E-40DD-AFC4-6F175D3DCCD1}">
              <a14:hiddenFill xmlns:a14="http://schemas.microsoft.com/office/drawing/2010/main">
                <a:solidFill>
                  <a:srgbClr val="FFFFFF"/>
                </a:solidFill>
              </a14:hiddenFill>
            </a:ext>
          </a:extLst>
        </p:spPr>
      </p:pic>
      <p:sp>
        <p:nvSpPr>
          <p:cNvPr id="50182"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4336D2D1-F252-4CF8-9BC4-82FE1F7F9748}" type="slidenum">
              <a:rPr lang="en-US" altLang="en-US" sz="1400">
                <a:solidFill>
                  <a:srgbClr val="0039A6"/>
                </a:solidFill>
                <a:latin typeface="Myriad Web Pro" charset="0"/>
              </a:rPr>
              <a:pPr algn="r" eaLnBrk="1" hangingPunct="1">
                <a:spcBef>
                  <a:spcPct val="0"/>
                </a:spcBef>
                <a:buFontTx/>
                <a:buNone/>
              </a:pPr>
              <a:t>21</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286968499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0"/>
          <p:cNvSpPr txBox="1">
            <a:spLocks noChangeArrowheads="1"/>
          </p:cNvSpPr>
          <p:nvPr/>
        </p:nvSpPr>
        <p:spPr bwMode="auto">
          <a:xfrm>
            <a:off x="2079626" y="638175"/>
            <a:ext cx="804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Study Design — Cohort Study</a:t>
            </a:r>
          </a:p>
        </p:txBody>
      </p:sp>
      <p:cxnSp>
        <p:nvCxnSpPr>
          <p:cNvPr id="12" name="Straight Connector 11"/>
          <p:cNvCxnSpPr/>
          <p:nvPr/>
        </p:nvCxnSpPr>
        <p:spPr>
          <a:xfrm>
            <a:off x="2079626"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51204" name="Content Placeholder 2"/>
          <p:cNvSpPr>
            <a:spLocks noGrp="1"/>
          </p:cNvSpPr>
          <p:nvPr>
            <p:ph idx="4294967295"/>
          </p:nvPr>
        </p:nvSpPr>
        <p:spPr>
          <a:xfrm>
            <a:off x="8013700" y="2286000"/>
            <a:ext cx="4178300" cy="1600200"/>
          </a:xfrm>
        </p:spPr>
        <p:txBody>
          <a:bodyPr/>
          <a:lstStyle/>
          <a:p>
            <a:pPr marL="0" indent="0">
              <a:buNone/>
            </a:pPr>
            <a:r>
              <a:rPr lang="en-US" altLang="en-US" sz="2400">
                <a:solidFill>
                  <a:srgbClr val="003AA6"/>
                </a:solidFill>
                <a:latin typeface="Century Gothic" pitchFamily="34" charset="0"/>
              </a:rPr>
              <a:t>Subjects are categorized on the basis of their exposure to one or more risk factors</a:t>
            </a:r>
          </a:p>
        </p:txBody>
      </p:sp>
      <p:sp>
        <p:nvSpPr>
          <p:cNvPr id="51205"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9CB3700F-0A5A-4A41-8419-DF03B023FE89}" type="slidenum">
              <a:rPr lang="en-US" altLang="en-US" sz="1400">
                <a:solidFill>
                  <a:srgbClr val="0039A6"/>
                </a:solidFill>
                <a:latin typeface="Myriad Web Pro" charset="0"/>
              </a:rPr>
              <a:pPr algn="r" eaLnBrk="1" hangingPunct="1">
                <a:spcBef>
                  <a:spcPct val="0"/>
                </a:spcBef>
                <a:buFontTx/>
                <a:buNone/>
              </a:pPr>
              <a:t>22</a:t>
            </a:fld>
            <a:endParaRPr lang="en-US" altLang="en-US" sz="1400">
              <a:solidFill>
                <a:srgbClr val="0039A6"/>
              </a:solidFill>
              <a:latin typeface="Myriad Web Pro" charset="0"/>
            </a:endParaRPr>
          </a:p>
        </p:txBody>
      </p:sp>
      <p:pic>
        <p:nvPicPr>
          <p:cNvPr id="51206" name="Picture 4" descr="Three boxes connected with lines, each including the letter A, B, or C, with B highlighted." title="Category"/>
          <p:cNvPicPr>
            <a:picLocks noChangeAspect="1"/>
          </p:cNvPicPr>
          <p:nvPr/>
        </p:nvPicPr>
        <p:blipFill rotWithShape="1">
          <a:blip r:embed="rId3"/>
          <a:srcRect b="7046"/>
          <a:stretch/>
        </p:blipFill>
        <p:spPr bwMode="auto">
          <a:xfrm>
            <a:off x="2079625" y="1905000"/>
            <a:ext cx="3322638"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99387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0"/>
          <p:cNvSpPr txBox="1">
            <a:spLocks noChangeArrowheads="1"/>
          </p:cNvSpPr>
          <p:nvPr/>
        </p:nvSpPr>
        <p:spPr bwMode="auto">
          <a:xfrm>
            <a:off x="2124076" y="762000"/>
            <a:ext cx="804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Study Design Type — Case-Control Study</a:t>
            </a:r>
          </a:p>
        </p:txBody>
      </p:sp>
      <p:cxnSp>
        <p:nvCxnSpPr>
          <p:cNvPr id="12" name="Straight Connector 11"/>
          <p:cNvCxnSpPr/>
          <p:nvPr/>
        </p:nvCxnSpPr>
        <p:spPr>
          <a:xfrm>
            <a:off x="2084389" y="1474788"/>
            <a:ext cx="8042275" cy="0"/>
          </a:xfrm>
          <a:prstGeom prst="line">
            <a:avLst/>
          </a:prstGeom>
          <a:ln w="25400">
            <a:solidFill>
              <a:srgbClr val="0039A6"/>
            </a:solidFill>
          </a:ln>
          <a:effectLst/>
        </p:spPr>
        <p:style>
          <a:lnRef idx="2">
            <a:schemeClr val="dk1"/>
          </a:lnRef>
          <a:fillRef idx="0">
            <a:schemeClr val="dk1"/>
          </a:fillRef>
          <a:effectRef idx="1">
            <a:schemeClr val="dk1"/>
          </a:effectRef>
          <a:fontRef idx="minor">
            <a:schemeClr val="tx1"/>
          </a:fontRef>
        </p:style>
      </p:cxnSp>
      <p:sp>
        <p:nvSpPr>
          <p:cNvPr id="52228" name="Rectangle 1"/>
          <p:cNvSpPr>
            <a:spLocks noChangeArrowheads="1"/>
          </p:cNvSpPr>
          <p:nvPr/>
        </p:nvSpPr>
        <p:spPr bwMode="auto">
          <a:xfrm>
            <a:off x="5981700" y="2057400"/>
            <a:ext cx="419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Subjects identified as having a disease or condition are compared with subjects without the same disease or condition</a:t>
            </a:r>
          </a:p>
        </p:txBody>
      </p:sp>
      <p:pic>
        <p:nvPicPr>
          <p:cNvPr id="52229" name="Picture 5" descr="A group of young adults of different races." title="People"/>
          <p:cNvPicPr>
            <a:picLocks noChangeAspect="1"/>
          </p:cNvPicPr>
          <p:nvPr/>
        </p:nvPicPr>
        <p:blipFill>
          <a:blip r:embed="rId3"/>
          <a:srcRect l="5568" t="2399" r="7047" b="8839"/>
          <a:stretch>
            <a:fillRect/>
          </a:stretch>
        </p:blipFill>
        <p:spPr bwMode="auto">
          <a:xfrm>
            <a:off x="2084388" y="1752600"/>
            <a:ext cx="3505200" cy="3087688"/>
          </a:xfrm>
          <a:prstGeom prst="rect">
            <a:avLst/>
          </a:prstGeom>
          <a:noFill/>
          <a:ln w="22225">
            <a:solidFill>
              <a:srgbClr val="0039A6"/>
            </a:solidFill>
            <a:miter lim="800000"/>
            <a:headEnd/>
            <a:tailEnd/>
          </a:ln>
          <a:extLst>
            <a:ext uri="{909E8E84-426E-40DD-AFC4-6F175D3DCCD1}">
              <a14:hiddenFill xmlns:a14="http://schemas.microsoft.com/office/drawing/2010/main">
                <a:solidFill>
                  <a:srgbClr val="FFFFFF"/>
                </a:solidFill>
              </a14:hiddenFill>
            </a:ext>
          </a:extLst>
        </p:spPr>
      </p:pic>
      <p:sp>
        <p:nvSpPr>
          <p:cNvPr id="52230"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491DBFC8-3C00-4CC6-9FEF-46810D664D8D}" type="slidenum">
              <a:rPr lang="en-US" altLang="en-US" sz="1400">
                <a:solidFill>
                  <a:srgbClr val="0039A6"/>
                </a:solidFill>
                <a:latin typeface="Myriad Web Pro" charset="0"/>
              </a:rPr>
              <a:pPr algn="r" eaLnBrk="1" hangingPunct="1">
                <a:spcBef>
                  <a:spcPct val="0"/>
                </a:spcBef>
                <a:buFontTx/>
                <a:buNone/>
              </a:pPr>
              <a:t>23</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68293035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1" y="3389313"/>
            <a:ext cx="5408613" cy="482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2971801" y="4200525"/>
            <a:ext cx="5408613" cy="482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252" name="Rectangle 6"/>
          <p:cNvSpPr>
            <a:spLocks noChangeArrowheads="1"/>
          </p:cNvSpPr>
          <p:nvPr/>
        </p:nvSpPr>
        <p:spPr bwMode="auto">
          <a:xfrm>
            <a:off x="2971801" y="2422525"/>
            <a:ext cx="7383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200000"/>
              </a:lnSpc>
              <a:spcBef>
                <a:spcPct val="0"/>
              </a:spcBef>
              <a:buFont typeface="Calibri" pitchFamily="34" charset="0"/>
              <a:buAutoNum type="alphaUcPeriod"/>
            </a:pPr>
            <a:r>
              <a:rPr lang="en-US" altLang="en-US" sz="2400" dirty="0">
                <a:solidFill>
                  <a:schemeClr val="bg1">
                    <a:lumMod val="95000"/>
                    <a:lumOff val="5000"/>
                  </a:schemeClr>
                </a:solidFill>
                <a:latin typeface="Century Gothic" pitchFamily="34" charset="0"/>
              </a:rPr>
              <a:t>Intoxicated driver arrests.</a:t>
            </a:r>
          </a:p>
          <a:p>
            <a:pPr eaLnBrk="1" hangingPunct="1">
              <a:lnSpc>
                <a:spcPct val="200000"/>
              </a:lnSpc>
              <a:spcBef>
                <a:spcPct val="0"/>
              </a:spcBef>
              <a:buFont typeface="Calibri" pitchFamily="34" charset="0"/>
              <a:buAutoNum type="alphaUcPeriod"/>
            </a:pPr>
            <a:r>
              <a:rPr lang="en-US" altLang="en-US" sz="2400" dirty="0">
                <a:solidFill>
                  <a:schemeClr val="bg1">
                    <a:lumMod val="95000"/>
                    <a:lumOff val="5000"/>
                  </a:schemeClr>
                </a:solidFill>
                <a:latin typeface="Century Gothic" pitchFamily="34" charset="0"/>
              </a:rPr>
              <a:t>Electronic health records.</a:t>
            </a:r>
          </a:p>
          <a:p>
            <a:pPr eaLnBrk="1" hangingPunct="1">
              <a:lnSpc>
                <a:spcPct val="200000"/>
              </a:lnSpc>
              <a:spcBef>
                <a:spcPct val="0"/>
              </a:spcBef>
              <a:buFont typeface="Calibri" pitchFamily="34" charset="0"/>
              <a:buAutoNum type="alphaUcPeriod"/>
            </a:pPr>
            <a:r>
              <a:rPr lang="en-US" altLang="en-US" sz="2400" dirty="0">
                <a:solidFill>
                  <a:schemeClr val="bg1">
                    <a:lumMod val="95000"/>
                    <a:lumOff val="5000"/>
                  </a:schemeClr>
                </a:solidFill>
                <a:latin typeface="Century Gothic" pitchFamily="34" charset="0"/>
              </a:rPr>
              <a:t>Measurement of toxins in a river.</a:t>
            </a:r>
          </a:p>
          <a:p>
            <a:pPr eaLnBrk="1" hangingPunct="1">
              <a:lnSpc>
                <a:spcPct val="200000"/>
              </a:lnSpc>
              <a:spcBef>
                <a:spcPct val="0"/>
              </a:spcBef>
              <a:buFont typeface="Calibri" pitchFamily="34" charset="0"/>
              <a:buAutoNum type="alphaUcPeriod"/>
            </a:pPr>
            <a:r>
              <a:rPr lang="en-US" altLang="en-US" sz="2400" dirty="0">
                <a:solidFill>
                  <a:schemeClr val="bg1">
                    <a:lumMod val="95000"/>
                    <a:lumOff val="5000"/>
                  </a:schemeClr>
                </a:solidFill>
                <a:latin typeface="Century Gothic" pitchFamily="34" charset="0"/>
              </a:rPr>
              <a:t>Medical board action against a physician.</a:t>
            </a:r>
          </a:p>
        </p:txBody>
      </p:sp>
      <p:sp>
        <p:nvSpPr>
          <p:cNvPr id="53253" name="Rectangle 5"/>
          <p:cNvSpPr>
            <a:spLocks noChangeArrowheads="1"/>
          </p:cNvSpPr>
          <p:nvPr/>
        </p:nvSpPr>
        <p:spPr bwMode="auto">
          <a:xfrm>
            <a:off x="2082800" y="1404938"/>
            <a:ext cx="805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chemeClr val="bg1">
                    <a:lumMod val="95000"/>
                    <a:lumOff val="5000"/>
                  </a:schemeClr>
                </a:solidFill>
                <a:latin typeface="Century Gothic" pitchFamily="34" charset="0"/>
              </a:rPr>
              <a:t>Which of the following are examples of a health-related source of data collection?</a:t>
            </a:r>
            <a:endParaRPr lang="en-US" altLang="en-US" sz="1800" dirty="0">
              <a:solidFill>
                <a:schemeClr val="bg1">
                  <a:lumMod val="95000"/>
                  <a:lumOff val="5000"/>
                </a:schemeClr>
              </a:solidFill>
            </a:endParaRPr>
          </a:p>
        </p:txBody>
      </p:sp>
      <p:sp>
        <p:nvSpPr>
          <p:cNvPr id="53254" name="TextBox 7"/>
          <p:cNvSpPr txBox="1">
            <a:spLocks noChangeArrowheads="1"/>
          </p:cNvSpPr>
          <p:nvPr/>
        </p:nvSpPr>
        <p:spPr bwMode="auto">
          <a:xfrm>
            <a:off x="2851150" y="493714"/>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dirty="0">
                <a:solidFill>
                  <a:schemeClr val="bg1">
                    <a:lumMod val="95000"/>
                    <a:lumOff val="5000"/>
                  </a:schemeClr>
                </a:solidFill>
                <a:latin typeface="Century Gothic" pitchFamily="34" charset="0"/>
              </a:rPr>
              <a:t>Knowledge Check</a:t>
            </a:r>
          </a:p>
        </p:txBody>
      </p:sp>
      <p:pic>
        <p:nvPicPr>
          <p:cNvPr id="53255" name="Picture 2" descr="Notebook and checkmark inside a circle." title="Knowledge Check Icon"/>
          <p:cNvPicPr>
            <a:picLocks noChangeAspect="1" noChangeArrowheads="1"/>
          </p:cNvPicPr>
          <p:nvPr/>
        </p:nvPicPr>
        <p:blipFill>
          <a:blip r:embed="rId3"/>
          <a:srcRect/>
          <a:stretch>
            <a:fillRect/>
          </a:stretch>
        </p:blipFill>
        <p:spPr bwMode="auto">
          <a:xfrm>
            <a:off x="2082801" y="415926"/>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2082800" y="1219200"/>
            <a:ext cx="8051800" cy="0"/>
          </a:xfrm>
          <a:prstGeom prst="line">
            <a:avLst/>
          </a:prstGeom>
          <a:ln>
            <a:solidFill>
              <a:srgbClr val="0536C6"/>
            </a:solidFill>
          </a:ln>
          <a:effectLst/>
        </p:spPr>
        <p:style>
          <a:lnRef idx="2">
            <a:schemeClr val="accent3"/>
          </a:lnRef>
          <a:fillRef idx="0">
            <a:schemeClr val="accent3"/>
          </a:fillRef>
          <a:effectRef idx="1">
            <a:schemeClr val="accent3"/>
          </a:effectRef>
          <a:fontRef idx="minor">
            <a:schemeClr val="tx1"/>
          </a:fontRef>
        </p:style>
      </p:cxnSp>
      <p:pic>
        <p:nvPicPr>
          <p:cNvPr id="51210" name="Picture 10" descr="Checkmark indicating the correct answer." title="Checkmark"/>
          <p:cNvPicPr>
            <a:picLocks noChangeAspect="1" noChangeArrowheads="1"/>
          </p:cNvPicPr>
          <p:nvPr/>
        </p:nvPicPr>
        <p:blipFill>
          <a:blip r:embed="rId4"/>
          <a:srcRect/>
          <a:stretch>
            <a:fillRect/>
          </a:stretch>
        </p:blipFill>
        <p:spPr bwMode="auto">
          <a:xfrm>
            <a:off x="2130425" y="3414714"/>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1" name="Picture 11" descr="Checkmark indicating the correct answer." title="Checkmark"/>
          <p:cNvPicPr>
            <a:picLocks noChangeAspect="1" noChangeArrowheads="1"/>
          </p:cNvPicPr>
          <p:nvPr/>
        </p:nvPicPr>
        <p:blipFill>
          <a:blip r:embed="rId4"/>
          <a:srcRect/>
          <a:stretch>
            <a:fillRect/>
          </a:stretch>
        </p:blipFill>
        <p:spPr bwMode="auto">
          <a:xfrm>
            <a:off x="2097088" y="4200525"/>
            <a:ext cx="6096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9"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a:solidFill>
                <a:srgbClr val="0039A6"/>
              </a:solidFill>
              <a:latin typeface="Myriad Web Pro" charset="0"/>
            </a:endParaRPr>
          </a:p>
        </p:txBody>
      </p:sp>
    </p:spTree>
    <p:extLst>
      <p:ext uri="{BB962C8B-B14F-4D97-AF65-F5344CB8AC3E}">
        <p14:creationId xmlns:p14="http://schemas.microsoft.com/office/powerpoint/2010/main" val="36947344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079015" y="1977420"/>
            <a:ext cx="7903186" cy="581187"/>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sp>
        <p:nvSpPr>
          <p:cNvPr id="54277" name="Rectangle 5"/>
          <p:cNvSpPr>
            <a:spLocks noChangeArrowheads="1"/>
          </p:cNvSpPr>
          <p:nvPr/>
        </p:nvSpPr>
        <p:spPr bwMode="auto">
          <a:xfrm>
            <a:off x="4672013" y="4648200"/>
            <a:ext cx="54038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344488" indent="-344488">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spcBef>
                <a:spcPct val="0"/>
              </a:spcBef>
              <a:buFont typeface="Arial" charset="0"/>
              <a:buNone/>
            </a:pPr>
            <a:r>
              <a:rPr lang="en-US" altLang="en-US" sz="2200">
                <a:solidFill>
                  <a:srgbClr val="003AA6"/>
                </a:solidFill>
                <a:latin typeface="Century Gothic" pitchFamily="34" charset="0"/>
              </a:rPr>
              <a:t>3. 	Subjects who have received nutritional counseling and who have exercised twice a week are compared with subjects who have not.</a:t>
            </a:r>
          </a:p>
        </p:txBody>
      </p:sp>
      <p:cxnSp>
        <p:nvCxnSpPr>
          <p:cNvPr id="10" name="Straight Connector 9"/>
          <p:cNvCxnSpPr/>
          <p:nvPr/>
        </p:nvCxnSpPr>
        <p:spPr>
          <a:xfrm>
            <a:off x="2082800" y="1219200"/>
            <a:ext cx="8051800" cy="0"/>
          </a:xfrm>
          <a:prstGeom prst="line">
            <a:avLst/>
          </a:prstGeom>
          <a:ln>
            <a:solidFill>
              <a:srgbClr val="0039A6"/>
            </a:solidFill>
          </a:ln>
          <a:effectLst/>
        </p:spPr>
        <p:style>
          <a:lnRef idx="2">
            <a:schemeClr val="accent3"/>
          </a:lnRef>
          <a:fillRef idx="0">
            <a:schemeClr val="accent3"/>
          </a:fillRef>
          <a:effectRef idx="1">
            <a:schemeClr val="accent3"/>
          </a:effectRef>
          <a:fontRef idx="minor">
            <a:schemeClr val="tx1"/>
          </a:fontRef>
        </p:style>
      </p:cxnSp>
      <p:cxnSp>
        <p:nvCxnSpPr>
          <p:cNvPr id="11" name="Straight Connector 10"/>
          <p:cNvCxnSpPr/>
          <p:nvPr/>
        </p:nvCxnSpPr>
        <p:spPr>
          <a:xfrm>
            <a:off x="2157413" y="3124200"/>
            <a:ext cx="2468562" cy="0"/>
          </a:xfrm>
          <a:prstGeom prst="line">
            <a:avLst/>
          </a:prstGeom>
          <a:ln>
            <a:solidFill>
              <a:srgbClr val="0039A6"/>
            </a:solidFill>
          </a:ln>
          <a:effectLst/>
        </p:spPr>
        <p:style>
          <a:lnRef idx="2">
            <a:schemeClr val="accent3"/>
          </a:lnRef>
          <a:fillRef idx="0">
            <a:schemeClr val="accent3"/>
          </a:fillRef>
          <a:effectRef idx="1">
            <a:schemeClr val="accent3"/>
          </a:effectRef>
          <a:fontRef idx="minor">
            <a:schemeClr val="tx1"/>
          </a:fontRef>
        </p:style>
      </p:cxnSp>
      <p:grpSp>
        <p:nvGrpSpPr>
          <p:cNvPr id="54280" name="Group 1"/>
          <p:cNvGrpSpPr>
            <a:grpSpLocks/>
          </p:cNvGrpSpPr>
          <p:nvPr/>
        </p:nvGrpSpPr>
        <p:grpSpPr bwMode="auto">
          <a:xfrm>
            <a:off x="2157413" y="2003426"/>
            <a:ext cx="7918450" cy="461963"/>
            <a:chOff x="684320" y="2267935"/>
            <a:chExt cx="7918450" cy="462389"/>
          </a:xfrm>
        </p:grpSpPr>
        <p:sp>
          <p:nvSpPr>
            <p:cNvPr id="54292" name="TextBox 14"/>
            <p:cNvSpPr txBox="1">
              <a:spLocks noChangeArrowheads="1"/>
            </p:cNvSpPr>
            <p:nvPr/>
          </p:nvSpPr>
          <p:spPr bwMode="auto">
            <a:xfrm>
              <a:off x="684320" y="2267935"/>
              <a:ext cx="3003550" cy="46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A. Cross-Sectional</a:t>
              </a:r>
            </a:p>
          </p:txBody>
        </p:sp>
        <p:sp>
          <p:nvSpPr>
            <p:cNvPr id="54293" name="TextBox 15"/>
            <p:cNvSpPr txBox="1">
              <a:spLocks noChangeArrowheads="1"/>
            </p:cNvSpPr>
            <p:nvPr/>
          </p:nvSpPr>
          <p:spPr bwMode="auto">
            <a:xfrm>
              <a:off x="3463600" y="2267935"/>
              <a:ext cx="2511425" cy="46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9A6"/>
                  </a:solidFill>
                  <a:latin typeface="Century Gothic" pitchFamily="34" charset="0"/>
                </a:rPr>
                <a:t>B. Cohort</a:t>
              </a:r>
            </a:p>
          </p:txBody>
        </p:sp>
        <p:sp>
          <p:nvSpPr>
            <p:cNvPr id="54294" name="TextBox 16"/>
            <p:cNvSpPr txBox="1">
              <a:spLocks noChangeArrowheads="1"/>
            </p:cNvSpPr>
            <p:nvPr/>
          </p:nvSpPr>
          <p:spPr bwMode="auto">
            <a:xfrm>
              <a:off x="5813532" y="2267935"/>
              <a:ext cx="2789238" cy="46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C. Case-Control</a:t>
              </a:r>
            </a:p>
          </p:txBody>
        </p:sp>
      </p:grpSp>
      <p:sp>
        <p:nvSpPr>
          <p:cNvPr id="18" name="TextBox 17"/>
          <p:cNvSpPr txBox="1">
            <a:spLocks noChangeArrowheads="1"/>
          </p:cNvSpPr>
          <p:nvPr/>
        </p:nvSpPr>
        <p:spPr bwMode="auto">
          <a:xfrm>
            <a:off x="2135189" y="2667001"/>
            <a:ext cx="2511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AA6"/>
                </a:solidFill>
                <a:latin typeface="Century Gothic" pitchFamily="34" charset="0"/>
              </a:rPr>
              <a:t>C. Case-Control</a:t>
            </a:r>
          </a:p>
        </p:txBody>
      </p:sp>
      <p:cxnSp>
        <p:nvCxnSpPr>
          <p:cNvPr id="14" name="Straight Connector 13"/>
          <p:cNvCxnSpPr/>
          <p:nvPr/>
        </p:nvCxnSpPr>
        <p:spPr>
          <a:xfrm>
            <a:off x="2109788" y="5181600"/>
            <a:ext cx="2468562" cy="0"/>
          </a:xfrm>
          <a:prstGeom prst="line">
            <a:avLst/>
          </a:prstGeom>
          <a:ln>
            <a:solidFill>
              <a:srgbClr val="0039A6"/>
            </a:solidFill>
          </a:ln>
          <a:effectLst/>
        </p:spPr>
        <p:style>
          <a:lnRef idx="2">
            <a:schemeClr val="accent3"/>
          </a:lnRef>
          <a:fillRef idx="0">
            <a:schemeClr val="accent3"/>
          </a:fillRef>
          <a:effectRef idx="1">
            <a:schemeClr val="accent3"/>
          </a:effectRef>
          <a:fontRef idx="minor">
            <a:schemeClr val="tx1"/>
          </a:fontRef>
        </p:style>
      </p:cxnSp>
      <p:sp>
        <p:nvSpPr>
          <p:cNvPr id="19" name="TextBox 18"/>
          <p:cNvSpPr txBox="1">
            <a:spLocks noChangeArrowheads="1"/>
          </p:cNvSpPr>
          <p:nvPr/>
        </p:nvSpPr>
        <p:spPr bwMode="auto">
          <a:xfrm>
            <a:off x="2060576" y="4724401"/>
            <a:ext cx="2511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AA6"/>
                </a:solidFill>
                <a:latin typeface="Century Gothic" pitchFamily="34" charset="0"/>
              </a:rPr>
              <a:t>B. Cohort</a:t>
            </a:r>
          </a:p>
        </p:txBody>
      </p:sp>
      <p:cxnSp>
        <p:nvCxnSpPr>
          <p:cNvPr id="13" name="Straight Connector 12"/>
          <p:cNvCxnSpPr/>
          <p:nvPr/>
        </p:nvCxnSpPr>
        <p:spPr>
          <a:xfrm>
            <a:off x="2141538" y="4038600"/>
            <a:ext cx="2468562" cy="0"/>
          </a:xfrm>
          <a:prstGeom prst="line">
            <a:avLst/>
          </a:prstGeom>
          <a:ln>
            <a:solidFill>
              <a:srgbClr val="0039A6"/>
            </a:solidFill>
          </a:ln>
          <a:effectLst/>
        </p:spPr>
        <p:style>
          <a:lnRef idx="2">
            <a:schemeClr val="accent3"/>
          </a:lnRef>
          <a:fillRef idx="0">
            <a:schemeClr val="accent3"/>
          </a:fillRef>
          <a:effectRef idx="1">
            <a:schemeClr val="accent3"/>
          </a:effectRef>
          <a:fontRef idx="minor">
            <a:schemeClr val="tx1"/>
          </a:fontRef>
        </p:style>
      </p:cxnSp>
      <p:sp>
        <p:nvSpPr>
          <p:cNvPr id="20" name="TextBox 19"/>
          <p:cNvSpPr txBox="1">
            <a:spLocks noChangeArrowheads="1"/>
          </p:cNvSpPr>
          <p:nvPr/>
        </p:nvSpPr>
        <p:spPr bwMode="auto">
          <a:xfrm>
            <a:off x="2082801" y="3581401"/>
            <a:ext cx="27225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AA6"/>
                </a:solidFill>
                <a:latin typeface="Century Gothic" pitchFamily="34" charset="0"/>
              </a:rPr>
              <a:t>A. Cross-Sectional</a:t>
            </a:r>
          </a:p>
        </p:txBody>
      </p:sp>
      <p:sp>
        <p:nvSpPr>
          <p:cNvPr id="54286" name="Rectangle 20"/>
          <p:cNvSpPr>
            <a:spLocks noChangeArrowheads="1"/>
          </p:cNvSpPr>
          <p:nvPr/>
        </p:nvSpPr>
        <p:spPr bwMode="auto">
          <a:xfrm>
            <a:off x="2058988" y="1390651"/>
            <a:ext cx="8075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AA6"/>
                </a:solidFill>
                <a:latin typeface="Century Gothic" pitchFamily="34" charset="0"/>
              </a:rPr>
              <a:t>Match each study with the correct definition.</a:t>
            </a:r>
            <a:endParaRPr lang="en-US" altLang="en-US" sz="2400" b="1">
              <a:solidFill>
                <a:srgbClr val="003AA6"/>
              </a:solidFill>
              <a:latin typeface="Century Gothic" pitchFamily="34" charset="0"/>
            </a:endParaRPr>
          </a:p>
        </p:txBody>
      </p:sp>
      <p:sp>
        <p:nvSpPr>
          <p:cNvPr id="54287" name="Rectangle 1"/>
          <p:cNvSpPr>
            <a:spLocks noChangeArrowheads="1"/>
          </p:cNvSpPr>
          <p:nvPr/>
        </p:nvSpPr>
        <p:spPr bwMode="auto">
          <a:xfrm>
            <a:off x="4672013" y="2667000"/>
            <a:ext cx="57594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344488" indent="-339725">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spcBef>
                <a:spcPct val="0"/>
              </a:spcBef>
              <a:buFontTx/>
              <a:buNone/>
            </a:pPr>
            <a:r>
              <a:rPr lang="en-US" altLang="en-US" sz="2400">
                <a:solidFill>
                  <a:srgbClr val="0039A6"/>
                </a:solidFill>
                <a:latin typeface="Century Gothic" pitchFamily="34" charset="0"/>
              </a:rPr>
              <a:t>1.	</a:t>
            </a:r>
            <a:r>
              <a:rPr lang="en-US" altLang="en-US" sz="2200">
                <a:solidFill>
                  <a:srgbClr val="0039A6"/>
                </a:solidFill>
                <a:latin typeface="Century Gothic" pitchFamily="34" charset="0"/>
              </a:rPr>
              <a:t>Subjects with diabetes are compared with subjects without diabetes.</a:t>
            </a:r>
          </a:p>
        </p:txBody>
      </p:sp>
      <p:sp>
        <p:nvSpPr>
          <p:cNvPr id="54288" name="Rectangle 2"/>
          <p:cNvSpPr>
            <a:spLocks noChangeArrowheads="1"/>
          </p:cNvSpPr>
          <p:nvPr/>
        </p:nvSpPr>
        <p:spPr bwMode="auto">
          <a:xfrm>
            <a:off x="4672014" y="3505201"/>
            <a:ext cx="55467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344488" indent="-339725">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spcBef>
                <a:spcPct val="0"/>
              </a:spcBef>
              <a:buFontTx/>
              <a:buNone/>
            </a:pPr>
            <a:r>
              <a:rPr lang="en-US" altLang="en-US" sz="2200">
                <a:solidFill>
                  <a:srgbClr val="003AA6"/>
                </a:solidFill>
                <a:latin typeface="Century Gothic" pitchFamily="34" charset="0"/>
              </a:rPr>
              <a:t>2. A study of women aged 50–60 years in a community located close to a nuclear power facility.</a:t>
            </a:r>
          </a:p>
        </p:txBody>
      </p:sp>
      <p:sp>
        <p:nvSpPr>
          <p:cNvPr id="54289" name="TextBox 7"/>
          <p:cNvSpPr txBox="1">
            <a:spLocks noChangeArrowheads="1"/>
          </p:cNvSpPr>
          <p:nvPr/>
        </p:nvSpPr>
        <p:spPr bwMode="auto">
          <a:xfrm>
            <a:off x="2851150" y="493714"/>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54290" name="Picture 2" descr="Notebook and checkmark inside a circle." title="Knowledge Check Icon"/>
          <p:cNvPicPr>
            <a:picLocks noChangeAspect="1" noChangeArrowheads="1"/>
          </p:cNvPicPr>
          <p:nvPr/>
        </p:nvPicPr>
        <p:blipFill>
          <a:blip r:embed="rId3"/>
          <a:srcRect/>
          <a:stretch>
            <a:fillRect/>
          </a:stretch>
        </p:blipFill>
        <p:spPr bwMode="auto">
          <a:xfrm>
            <a:off x="2082801" y="415926"/>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1"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5C0B694E-5713-45C4-B324-77AA049A342E}" type="slidenum">
              <a:rPr lang="en-US" altLang="en-US" sz="1400">
                <a:solidFill>
                  <a:srgbClr val="0039A6"/>
                </a:solidFill>
                <a:latin typeface="Myriad Web Pro" charset="0"/>
              </a:rPr>
              <a:pPr algn="r" eaLnBrk="1" hangingPunct="1">
                <a:spcBef>
                  <a:spcPct val="0"/>
                </a:spcBef>
                <a:buFontTx/>
                <a:buNone/>
              </a:pPr>
              <a:t>25</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3071184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8"/>
          <p:cNvSpPr txBox="1">
            <a:spLocks noChangeArrowheads="1"/>
          </p:cNvSpPr>
          <p:nvPr/>
        </p:nvSpPr>
        <p:spPr bwMode="auto">
          <a:xfrm>
            <a:off x="3257550" y="996950"/>
            <a:ext cx="5568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solidFill>
                  <a:srgbClr val="003AA6"/>
                </a:solidFill>
                <a:latin typeface="Century Gothic" pitchFamily="34" charset="0"/>
              </a:rPr>
              <a:t>Investigating an Outbreak</a:t>
            </a:r>
          </a:p>
        </p:txBody>
      </p:sp>
      <p:sp>
        <p:nvSpPr>
          <p:cNvPr id="55299" name="TextBox 8"/>
          <p:cNvSpPr txBox="1">
            <a:spLocks noChangeArrowheads="1"/>
          </p:cNvSpPr>
          <p:nvPr/>
        </p:nvSpPr>
        <p:spPr bwMode="auto">
          <a:xfrm>
            <a:off x="3409950" y="381000"/>
            <a:ext cx="5568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solidFill>
                  <a:srgbClr val="003AA6"/>
                </a:solidFill>
                <a:latin typeface="Century Gothic" pitchFamily="34" charset="0"/>
              </a:rPr>
              <a:t>Topic 7</a:t>
            </a:r>
          </a:p>
        </p:txBody>
      </p:sp>
      <p:pic>
        <p:nvPicPr>
          <p:cNvPr id="55300" name="Picture 4" descr="Laboratory worker filling test tubes with a green liquid." title="Lab Testing"/>
          <p:cNvPicPr>
            <a:picLocks noChangeAspect="1"/>
          </p:cNvPicPr>
          <p:nvPr/>
        </p:nvPicPr>
        <p:blipFill>
          <a:blip r:embed="rId3"/>
          <a:srcRect/>
          <a:stretch>
            <a:fillRect/>
          </a:stretch>
        </p:blipFill>
        <p:spPr bwMode="auto">
          <a:xfrm>
            <a:off x="3870325" y="2106613"/>
            <a:ext cx="4343400" cy="2895600"/>
          </a:xfrm>
          <a:prstGeom prst="rect">
            <a:avLst/>
          </a:prstGeom>
          <a:noFill/>
          <a:ln w="22225">
            <a:solidFill>
              <a:srgbClr val="0039A6"/>
            </a:solidFill>
            <a:miter lim="800000"/>
            <a:headEnd/>
            <a:tailEnd/>
          </a:ln>
          <a:extLst>
            <a:ext uri="{909E8E84-426E-40DD-AFC4-6F175D3DCCD1}">
              <a14:hiddenFill xmlns:a14="http://schemas.microsoft.com/office/drawing/2010/main">
                <a:solidFill>
                  <a:srgbClr val="FFFFFF"/>
                </a:solidFill>
              </a14:hiddenFill>
            </a:ext>
          </a:extLst>
        </p:spPr>
      </p:pic>
      <p:sp>
        <p:nvSpPr>
          <p:cNvPr id="55301"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62F25909-D956-4BE6-A9B9-0714588A78F0}" type="slidenum">
              <a:rPr lang="en-US" altLang="en-US" sz="1400">
                <a:solidFill>
                  <a:srgbClr val="0039A6"/>
                </a:solidFill>
                <a:latin typeface="Myriad Web Pro" charset="0"/>
              </a:rPr>
              <a:pPr algn="r" eaLnBrk="1" hangingPunct="1">
                <a:spcBef>
                  <a:spcPct val="0"/>
                </a:spcBef>
                <a:buFontTx/>
                <a:buNone/>
              </a:pPr>
              <a:t>26</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1422377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0"/>
          <p:cNvSpPr txBox="1">
            <a:spLocks noChangeArrowheads="1"/>
          </p:cNvSpPr>
          <p:nvPr/>
        </p:nvSpPr>
        <p:spPr bwMode="auto">
          <a:xfrm>
            <a:off x="2079626" y="638175"/>
            <a:ext cx="804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Outbreak Investigation</a:t>
            </a:r>
          </a:p>
        </p:txBody>
      </p:sp>
      <p:cxnSp>
        <p:nvCxnSpPr>
          <p:cNvPr id="3" name="Straight Connector 2"/>
          <p:cNvCxnSpPr/>
          <p:nvPr/>
        </p:nvCxnSpPr>
        <p:spPr>
          <a:xfrm>
            <a:off x="2079626" y="1323975"/>
            <a:ext cx="8042275" cy="0"/>
          </a:xfrm>
          <a:prstGeom prst="line">
            <a:avLst/>
          </a:prstGeom>
          <a:ln w="25400">
            <a:solidFill>
              <a:srgbClr val="0039A6"/>
            </a:solidFill>
          </a:ln>
          <a:effectLst/>
        </p:spPr>
        <p:style>
          <a:lnRef idx="2">
            <a:schemeClr val="dk1"/>
          </a:lnRef>
          <a:fillRef idx="0">
            <a:schemeClr val="dk1"/>
          </a:fillRef>
          <a:effectRef idx="1">
            <a:schemeClr val="dk1"/>
          </a:effectRef>
          <a:fontRef idx="minor">
            <a:schemeClr val="tx1"/>
          </a:fontRef>
        </p:style>
      </p:cxnSp>
      <p:sp>
        <p:nvSpPr>
          <p:cNvPr id="56324" name="Rectangle 3"/>
          <p:cNvSpPr>
            <a:spLocks noChangeArrowheads="1"/>
          </p:cNvSpPr>
          <p:nvPr/>
        </p:nvSpPr>
        <p:spPr bwMode="auto">
          <a:xfrm>
            <a:off x="5715000" y="2230438"/>
            <a:ext cx="46482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pPr>
            <a:r>
              <a:rPr lang="en-US" altLang="en-US" sz="1800">
                <a:solidFill>
                  <a:srgbClr val="000099"/>
                </a:solidFill>
                <a:latin typeface="Century Gothic" pitchFamily="34" charset="0"/>
              </a:rPr>
              <a:t>establishing the existence of an outbreak</a:t>
            </a:r>
          </a:p>
          <a:p>
            <a:pPr>
              <a:spcBef>
                <a:spcPct val="30000"/>
              </a:spcBef>
            </a:pPr>
            <a:r>
              <a:rPr lang="en-US" altLang="en-US" sz="1800">
                <a:solidFill>
                  <a:srgbClr val="000099"/>
                </a:solidFill>
                <a:latin typeface="Century Gothic" pitchFamily="34" charset="0"/>
              </a:rPr>
              <a:t>preparing for fieldwork</a:t>
            </a:r>
          </a:p>
          <a:p>
            <a:pPr>
              <a:spcBef>
                <a:spcPct val="30000"/>
              </a:spcBef>
            </a:pPr>
            <a:r>
              <a:rPr lang="en-US" altLang="en-US" sz="1800">
                <a:solidFill>
                  <a:srgbClr val="000099"/>
                </a:solidFill>
                <a:latin typeface="Century Gothic" pitchFamily="34" charset="0"/>
              </a:rPr>
              <a:t>verifying the diagnosis</a:t>
            </a:r>
          </a:p>
          <a:p>
            <a:pPr>
              <a:spcBef>
                <a:spcPct val="30000"/>
              </a:spcBef>
            </a:pPr>
            <a:r>
              <a:rPr lang="en-US" altLang="en-US" sz="1800">
                <a:solidFill>
                  <a:srgbClr val="000099"/>
                </a:solidFill>
                <a:latin typeface="Century Gothic" pitchFamily="34" charset="0"/>
              </a:rPr>
              <a:t>defining and identifying cases</a:t>
            </a:r>
          </a:p>
          <a:p>
            <a:pPr>
              <a:spcBef>
                <a:spcPct val="30000"/>
              </a:spcBef>
            </a:pPr>
            <a:r>
              <a:rPr lang="en-US" altLang="en-US" sz="1800">
                <a:solidFill>
                  <a:srgbClr val="000099"/>
                </a:solidFill>
                <a:latin typeface="Century Gothic" pitchFamily="34" charset="0"/>
              </a:rPr>
              <a:t>using descriptive epidemiology</a:t>
            </a:r>
          </a:p>
          <a:p>
            <a:pPr>
              <a:spcBef>
                <a:spcPct val="30000"/>
              </a:spcBef>
            </a:pPr>
            <a:r>
              <a:rPr lang="en-US" altLang="en-US" sz="1800">
                <a:solidFill>
                  <a:srgbClr val="000099"/>
                </a:solidFill>
                <a:latin typeface="Century Gothic" pitchFamily="34" charset="0"/>
              </a:rPr>
              <a:t>developing hypotheses	</a:t>
            </a:r>
          </a:p>
          <a:p>
            <a:pPr>
              <a:spcBef>
                <a:spcPct val="30000"/>
              </a:spcBef>
            </a:pPr>
            <a:r>
              <a:rPr lang="en-US" altLang="en-US" sz="1800">
                <a:solidFill>
                  <a:srgbClr val="000099"/>
                </a:solidFill>
                <a:latin typeface="Century Gothic" pitchFamily="34" charset="0"/>
              </a:rPr>
              <a:t>evaluating the hypotheses</a:t>
            </a:r>
          </a:p>
          <a:p>
            <a:pPr>
              <a:spcBef>
                <a:spcPct val="30000"/>
              </a:spcBef>
            </a:pPr>
            <a:r>
              <a:rPr lang="en-US" altLang="en-US" sz="1800">
                <a:solidFill>
                  <a:srgbClr val="000099"/>
                </a:solidFill>
                <a:latin typeface="Century Gothic" pitchFamily="34" charset="0"/>
              </a:rPr>
              <a:t>refining the hypotheses</a:t>
            </a:r>
          </a:p>
          <a:p>
            <a:pPr>
              <a:spcBef>
                <a:spcPct val="30000"/>
              </a:spcBef>
            </a:pPr>
            <a:r>
              <a:rPr lang="en-US" altLang="en-US" sz="1800">
                <a:solidFill>
                  <a:srgbClr val="000099"/>
                </a:solidFill>
                <a:latin typeface="Century Gothic" pitchFamily="34" charset="0"/>
              </a:rPr>
              <a:t>implementing control and prevention  measures</a:t>
            </a:r>
          </a:p>
          <a:p>
            <a:pPr>
              <a:spcBef>
                <a:spcPct val="30000"/>
              </a:spcBef>
            </a:pPr>
            <a:r>
              <a:rPr lang="en-US" altLang="en-US" sz="1800">
                <a:solidFill>
                  <a:srgbClr val="000099"/>
                </a:solidFill>
                <a:latin typeface="Century Gothic" pitchFamily="34" charset="0"/>
              </a:rPr>
              <a:t>communicating findings</a:t>
            </a:r>
          </a:p>
        </p:txBody>
      </p:sp>
      <p:sp>
        <p:nvSpPr>
          <p:cNvPr id="56325" name="Rectangle 4"/>
          <p:cNvSpPr>
            <a:spLocks noChangeArrowheads="1"/>
          </p:cNvSpPr>
          <p:nvPr/>
        </p:nvSpPr>
        <p:spPr bwMode="auto">
          <a:xfrm>
            <a:off x="1992313" y="1425576"/>
            <a:ext cx="8216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400">
                <a:solidFill>
                  <a:srgbClr val="000099"/>
                </a:solidFill>
                <a:latin typeface="Century Gothic" pitchFamily="34" charset="0"/>
              </a:rPr>
              <a:t>Ten steps are involved in outbreak investigations, including </a:t>
            </a:r>
          </a:p>
        </p:txBody>
      </p:sp>
      <p:pic>
        <p:nvPicPr>
          <p:cNvPr id="56326" name="Picture 7" descr="Magnifying glass above a globe." title="Globe and Magnifying Glass"/>
          <p:cNvPicPr>
            <a:picLocks noChangeAspect="1"/>
          </p:cNvPicPr>
          <p:nvPr/>
        </p:nvPicPr>
        <p:blipFill>
          <a:blip r:embed="rId3"/>
          <a:srcRect/>
          <a:stretch>
            <a:fillRect/>
          </a:stretch>
        </p:blipFill>
        <p:spPr bwMode="auto">
          <a:xfrm>
            <a:off x="2079626" y="2363788"/>
            <a:ext cx="3254375"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4EA65D9F-7598-4792-AF22-C7A082CCAF35}" type="slidenum">
              <a:rPr lang="en-US" altLang="en-US" sz="1400">
                <a:solidFill>
                  <a:srgbClr val="0039A6"/>
                </a:solidFill>
                <a:latin typeface="Myriad Web Pro" charset="0"/>
              </a:rPr>
              <a:pPr algn="r" eaLnBrk="1" hangingPunct="1">
                <a:spcBef>
                  <a:spcPct val="0"/>
                </a:spcBef>
                <a:buFontTx/>
                <a:buNone/>
              </a:pPr>
              <a:t>27</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382979383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37"/>
          <p:cNvSpPr txBox="1">
            <a:spLocks noChangeArrowheads="1"/>
          </p:cNvSpPr>
          <p:nvPr/>
        </p:nvSpPr>
        <p:spPr bwMode="auto">
          <a:xfrm>
            <a:off x="2079626" y="638175"/>
            <a:ext cx="77009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Outbreak Investigation — Steps 1 and 2 </a:t>
            </a:r>
          </a:p>
        </p:txBody>
      </p:sp>
      <p:cxnSp>
        <p:nvCxnSpPr>
          <p:cNvPr id="39" name="Straight Connector 38"/>
          <p:cNvCxnSpPr/>
          <p:nvPr/>
        </p:nvCxnSpPr>
        <p:spPr>
          <a:xfrm>
            <a:off x="2079626"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57348" name="TextBox 5"/>
          <p:cNvSpPr txBox="1">
            <a:spLocks noChangeArrowheads="1"/>
          </p:cNvSpPr>
          <p:nvPr/>
        </p:nvSpPr>
        <p:spPr bwMode="auto">
          <a:xfrm>
            <a:off x="1820864" y="6096000"/>
            <a:ext cx="7323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536C6"/>
                </a:solidFill>
                <a:latin typeface="Arial" charset="0"/>
              </a:rPr>
              <a:t>Fraser DW, Tsai, T, Orenstein W, et al. Legionnaires’ disease: description of an epidemic of pneumonia. New Engl J Med 1977;297 1189–97.</a:t>
            </a:r>
          </a:p>
        </p:txBody>
      </p:sp>
      <p:pic>
        <p:nvPicPr>
          <p:cNvPr id="57349" name="Picture 15" descr="Passport, computer monitor, folder, and microscope." title="Preparing for Field Work"/>
          <p:cNvPicPr>
            <a:picLocks noChangeAspect="1"/>
          </p:cNvPicPr>
          <p:nvPr/>
        </p:nvPicPr>
        <p:blipFill>
          <a:blip r:embed="rId3"/>
          <a:srcRect/>
          <a:stretch>
            <a:fillRect/>
          </a:stretch>
        </p:blipFill>
        <p:spPr bwMode="auto">
          <a:xfrm>
            <a:off x="2079626" y="1709738"/>
            <a:ext cx="3141663"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22"/>
          <p:cNvSpPr>
            <a:spLocks noChangeArrowheads="1"/>
          </p:cNvSpPr>
          <p:nvPr/>
        </p:nvSpPr>
        <p:spPr bwMode="auto">
          <a:xfrm>
            <a:off x="5810251" y="2516189"/>
            <a:ext cx="40306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2200">
                <a:solidFill>
                  <a:srgbClr val="000099"/>
                </a:solidFill>
                <a:latin typeface="Century Gothic" pitchFamily="34" charset="0"/>
              </a:rPr>
              <a:t>Use data from data sources</a:t>
            </a:r>
          </a:p>
        </p:txBody>
      </p:sp>
      <p:sp>
        <p:nvSpPr>
          <p:cNvPr id="57351" name="Rectangle 23"/>
          <p:cNvSpPr>
            <a:spLocks noChangeArrowheads="1"/>
          </p:cNvSpPr>
          <p:nvPr/>
        </p:nvSpPr>
        <p:spPr bwMode="auto">
          <a:xfrm>
            <a:off x="5607051" y="1668464"/>
            <a:ext cx="43037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200">
                <a:solidFill>
                  <a:srgbClr val="000099"/>
                </a:solidFill>
                <a:latin typeface="Century Gothic" pitchFamily="34" charset="0"/>
              </a:rPr>
              <a:t>Step 1 — Establishing the existence of an outbreak</a:t>
            </a:r>
          </a:p>
        </p:txBody>
      </p:sp>
      <p:sp>
        <p:nvSpPr>
          <p:cNvPr id="57352" name="Rectangle 24"/>
          <p:cNvSpPr>
            <a:spLocks noChangeArrowheads="1"/>
          </p:cNvSpPr>
          <p:nvPr/>
        </p:nvSpPr>
        <p:spPr bwMode="auto">
          <a:xfrm>
            <a:off x="5880101" y="4337051"/>
            <a:ext cx="40306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2200">
                <a:solidFill>
                  <a:srgbClr val="000099"/>
                </a:solidFill>
                <a:latin typeface="Century Gothic" pitchFamily="34" charset="0"/>
              </a:rPr>
              <a:t>Research the disease</a:t>
            </a:r>
          </a:p>
          <a:p>
            <a:pPr>
              <a:spcBef>
                <a:spcPct val="0"/>
              </a:spcBef>
            </a:pPr>
            <a:r>
              <a:rPr lang="en-US" altLang="en-US" sz="2200">
                <a:solidFill>
                  <a:srgbClr val="000099"/>
                </a:solidFill>
                <a:latin typeface="Century Gothic" pitchFamily="34" charset="0"/>
              </a:rPr>
              <a:t>Gather supplies and equipment</a:t>
            </a:r>
          </a:p>
          <a:p>
            <a:pPr>
              <a:spcBef>
                <a:spcPct val="0"/>
              </a:spcBef>
            </a:pPr>
            <a:r>
              <a:rPr lang="en-US" altLang="en-US" sz="2200">
                <a:solidFill>
                  <a:srgbClr val="000099"/>
                </a:solidFill>
                <a:latin typeface="Century Gothic" pitchFamily="34" charset="0"/>
              </a:rPr>
              <a:t>Arrange travel</a:t>
            </a:r>
          </a:p>
        </p:txBody>
      </p:sp>
      <p:sp>
        <p:nvSpPr>
          <p:cNvPr id="57353" name="Rectangle 25"/>
          <p:cNvSpPr>
            <a:spLocks noChangeArrowheads="1"/>
          </p:cNvSpPr>
          <p:nvPr/>
        </p:nvSpPr>
        <p:spPr bwMode="auto">
          <a:xfrm>
            <a:off x="5618164" y="3436939"/>
            <a:ext cx="455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200">
                <a:solidFill>
                  <a:srgbClr val="000099"/>
                </a:solidFill>
                <a:latin typeface="Century Gothic" pitchFamily="34" charset="0"/>
              </a:rPr>
              <a:t>Step 2 — Preparing for field work</a:t>
            </a:r>
          </a:p>
        </p:txBody>
      </p:sp>
      <p:sp>
        <p:nvSpPr>
          <p:cNvPr id="57354"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244625CF-502C-4CDA-AE59-B3A862B27412}" type="slidenum">
              <a:rPr lang="en-US" altLang="en-US" sz="1400">
                <a:solidFill>
                  <a:srgbClr val="0039A6"/>
                </a:solidFill>
                <a:latin typeface="Myriad Web Pro" charset="0"/>
              </a:rPr>
              <a:pPr algn="r" eaLnBrk="1" hangingPunct="1">
                <a:spcBef>
                  <a:spcPct val="0"/>
                </a:spcBef>
                <a:buFontTx/>
                <a:buNone/>
              </a:pPr>
              <a:t>28</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21673815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7"/>
          <p:cNvSpPr txBox="1">
            <a:spLocks noChangeArrowheads="1"/>
          </p:cNvSpPr>
          <p:nvPr/>
        </p:nvSpPr>
        <p:spPr bwMode="auto">
          <a:xfrm>
            <a:off x="2079626" y="638175"/>
            <a:ext cx="77009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Outbreak Investigation — Steps 3 and 4 </a:t>
            </a:r>
          </a:p>
        </p:txBody>
      </p:sp>
      <p:cxnSp>
        <p:nvCxnSpPr>
          <p:cNvPr id="39" name="Straight Connector 38"/>
          <p:cNvCxnSpPr/>
          <p:nvPr/>
        </p:nvCxnSpPr>
        <p:spPr>
          <a:xfrm>
            <a:off x="2079626"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58372" name="TextBox 5"/>
          <p:cNvSpPr txBox="1">
            <a:spLocks noChangeArrowheads="1"/>
          </p:cNvSpPr>
          <p:nvPr/>
        </p:nvSpPr>
        <p:spPr bwMode="auto">
          <a:xfrm>
            <a:off x="1874838" y="6129338"/>
            <a:ext cx="7269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536C6"/>
                </a:solidFill>
                <a:latin typeface="Arial" charset="0"/>
              </a:rPr>
              <a:t>Fraser DW, Tsai, T, Orenstein W, et al. Legionnaires’ disease: description of an epidemic of pneumonia. New Engl J Med 1977;297 1189–97.</a:t>
            </a:r>
          </a:p>
        </p:txBody>
      </p:sp>
      <p:sp>
        <p:nvSpPr>
          <p:cNvPr id="58373" name="Rectangle 34"/>
          <p:cNvSpPr>
            <a:spLocks noChangeArrowheads="1"/>
          </p:cNvSpPr>
          <p:nvPr/>
        </p:nvSpPr>
        <p:spPr bwMode="auto">
          <a:xfrm>
            <a:off x="6256338" y="2695576"/>
            <a:ext cx="4171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2200">
                <a:solidFill>
                  <a:srgbClr val="000099"/>
                </a:solidFill>
                <a:latin typeface="Century Gothic" pitchFamily="34" charset="0"/>
              </a:rPr>
              <a:t>Speak with patients</a:t>
            </a:r>
          </a:p>
          <a:p>
            <a:pPr>
              <a:spcBef>
                <a:spcPct val="0"/>
              </a:spcBef>
            </a:pPr>
            <a:r>
              <a:rPr lang="en-US" altLang="en-US" sz="2200">
                <a:solidFill>
                  <a:srgbClr val="000099"/>
                </a:solidFill>
                <a:latin typeface="Century Gothic" pitchFamily="34" charset="0"/>
              </a:rPr>
              <a:t>Review laboratory findings and clinical test results</a:t>
            </a:r>
          </a:p>
        </p:txBody>
      </p:sp>
      <p:sp>
        <p:nvSpPr>
          <p:cNvPr id="58374" name="Rectangle 35"/>
          <p:cNvSpPr>
            <a:spLocks noChangeArrowheads="1"/>
          </p:cNvSpPr>
          <p:nvPr/>
        </p:nvSpPr>
        <p:spPr bwMode="auto">
          <a:xfrm>
            <a:off x="6203950" y="4800601"/>
            <a:ext cx="4083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2200">
                <a:solidFill>
                  <a:srgbClr val="000099"/>
                </a:solidFill>
                <a:latin typeface="Century Gothic" pitchFamily="34" charset="0"/>
              </a:rPr>
              <a:t>Establish a case definition by using a standard set of criteria</a:t>
            </a:r>
          </a:p>
        </p:txBody>
      </p:sp>
      <p:sp>
        <p:nvSpPr>
          <p:cNvPr id="58375" name="Rectangle 42"/>
          <p:cNvSpPr>
            <a:spLocks noChangeArrowheads="1"/>
          </p:cNvSpPr>
          <p:nvPr/>
        </p:nvSpPr>
        <p:spPr bwMode="auto">
          <a:xfrm>
            <a:off x="6203951" y="1843089"/>
            <a:ext cx="36798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200">
                <a:solidFill>
                  <a:srgbClr val="000099"/>
                </a:solidFill>
                <a:latin typeface="Century Gothic" pitchFamily="34" charset="0"/>
              </a:rPr>
              <a:t>Step 3 — Verifying the diagnosis</a:t>
            </a:r>
          </a:p>
        </p:txBody>
      </p:sp>
      <p:sp>
        <p:nvSpPr>
          <p:cNvPr id="58376" name="Rectangle 43"/>
          <p:cNvSpPr>
            <a:spLocks noChangeArrowheads="1"/>
          </p:cNvSpPr>
          <p:nvPr/>
        </p:nvSpPr>
        <p:spPr bwMode="auto">
          <a:xfrm>
            <a:off x="6135688" y="3933825"/>
            <a:ext cx="41513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200">
                <a:solidFill>
                  <a:srgbClr val="000099"/>
                </a:solidFill>
                <a:latin typeface="Century Gothic" pitchFamily="34" charset="0"/>
              </a:rPr>
              <a:t>Step 4 — Defining and identifying cases</a:t>
            </a:r>
          </a:p>
        </p:txBody>
      </p:sp>
      <p:sp>
        <p:nvSpPr>
          <p:cNvPr id="58377"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682B5FEA-9B98-4700-8D63-3F1EAE8E48EA}" type="slidenum">
              <a:rPr lang="en-US" altLang="en-US" sz="1400">
                <a:solidFill>
                  <a:srgbClr val="0039A6"/>
                </a:solidFill>
                <a:latin typeface="Myriad Web Pro" charset="0"/>
              </a:rPr>
              <a:pPr algn="r" eaLnBrk="1" hangingPunct="1">
                <a:spcBef>
                  <a:spcPct val="0"/>
                </a:spcBef>
                <a:buFontTx/>
                <a:buNone/>
              </a:pPr>
              <a:t>29</a:t>
            </a:fld>
            <a:endParaRPr lang="en-US" altLang="en-US" sz="1400">
              <a:solidFill>
                <a:srgbClr val="0039A6"/>
              </a:solidFill>
              <a:latin typeface="Myriad Web Pro" charset="0"/>
            </a:endParaRPr>
          </a:p>
        </p:txBody>
      </p:sp>
      <p:pic>
        <p:nvPicPr>
          <p:cNvPr id="58378" name="Picture 2" descr="Diagram of person indicating symptoms of influenza (fever, cough, nausea, headache, shortness of breath, and muscle aches)." title="Symptoms of Illness"/>
          <p:cNvPicPr>
            <a:picLocks noChangeAspect="1"/>
          </p:cNvPicPr>
          <p:nvPr/>
        </p:nvPicPr>
        <p:blipFill>
          <a:blip r:embed="rId3"/>
          <a:srcRect/>
          <a:stretch>
            <a:fillRect/>
          </a:stretch>
        </p:blipFill>
        <p:spPr bwMode="auto">
          <a:xfrm>
            <a:off x="2060576" y="1990726"/>
            <a:ext cx="37306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3012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08" y="327804"/>
            <a:ext cx="11887200" cy="6202392"/>
          </a:xfrm>
        </p:spPr>
        <p:txBody>
          <a:bodyPr/>
          <a:lstStyle/>
          <a:p>
            <a:r>
              <a:rPr lang="en-US" b="1" dirty="0" smtClean="0">
                <a:solidFill>
                  <a:schemeClr val="bg1">
                    <a:lumMod val="95000"/>
                    <a:lumOff val="5000"/>
                  </a:schemeClr>
                </a:solidFill>
              </a:rPr>
              <a:t>History</a:t>
            </a:r>
            <a:r>
              <a:rPr lang="en-US" dirty="0" smtClean="0">
                <a:solidFill>
                  <a:schemeClr val="bg1">
                    <a:lumMod val="95000"/>
                    <a:lumOff val="5000"/>
                  </a:schemeClr>
                </a:solidFill>
              </a:rPr>
              <a:t>: Background facts</a:t>
            </a:r>
          </a:p>
          <a:p>
            <a:endParaRPr lang="en-US" dirty="0" smtClean="0">
              <a:solidFill>
                <a:schemeClr val="bg1">
                  <a:lumMod val="95000"/>
                  <a:lumOff val="5000"/>
                </a:schemeClr>
              </a:solidFill>
            </a:endParaRPr>
          </a:p>
          <a:p>
            <a:r>
              <a:rPr lang="en-US" b="1" dirty="0" smtClean="0">
                <a:solidFill>
                  <a:schemeClr val="bg1">
                    <a:lumMod val="95000"/>
                    <a:lumOff val="5000"/>
                  </a:schemeClr>
                </a:solidFill>
              </a:rPr>
              <a:t>Descriptive Epidemiology</a:t>
            </a:r>
            <a:r>
              <a:rPr lang="en-US" dirty="0" smtClean="0">
                <a:solidFill>
                  <a:schemeClr val="bg1">
                    <a:lumMod val="95000"/>
                    <a:lumOff val="5000"/>
                  </a:schemeClr>
                </a:solidFill>
              </a:rPr>
              <a:t>: Person, place, time</a:t>
            </a:r>
          </a:p>
          <a:p>
            <a:endParaRPr lang="en-US" dirty="0" smtClean="0">
              <a:solidFill>
                <a:schemeClr val="bg1">
                  <a:lumMod val="95000"/>
                  <a:lumOff val="5000"/>
                </a:schemeClr>
              </a:solidFill>
            </a:endParaRPr>
          </a:p>
          <a:p>
            <a:r>
              <a:rPr lang="en-US" b="1" dirty="0" smtClean="0">
                <a:solidFill>
                  <a:schemeClr val="bg1">
                    <a:lumMod val="95000"/>
                    <a:lumOff val="5000"/>
                  </a:schemeClr>
                </a:solidFill>
              </a:rPr>
              <a:t>Analytical Epidemiology</a:t>
            </a:r>
            <a:r>
              <a:rPr lang="en-US" dirty="0" smtClean="0">
                <a:solidFill>
                  <a:schemeClr val="bg1">
                    <a:lumMod val="95000"/>
                    <a:lumOff val="5000"/>
                  </a:schemeClr>
                </a:solidFill>
              </a:rPr>
              <a:t>: Dates, statistics</a:t>
            </a:r>
          </a:p>
          <a:p>
            <a:endParaRPr lang="en-US" dirty="0" smtClean="0">
              <a:solidFill>
                <a:schemeClr val="bg1">
                  <a:lumMod val="95000"/>
                  <a:lumOff val="5000"/>
                </a:schemeClr>
              </a:solidFill>
            </a:endParaRPr>
          </a:p>
          <a:p>
            <a:r>
              <a:rPr lang="en-US" b="1" dirty="0" smtClean="0">
                <a:solidFill>
                  <a:schemeClr val="bg1">
                    <a:lumMod val="95000"/>
                    <a:lumOff val="5000"/>
                  </a:schemeClr>
                </a:solidFill>
              </a:rPr>
              <a:t>Ethics of Epidemiology</a:t>
            </a:r>
            <a:r>
              <a:rPr lang="en-US" dirty="0" smtClean="0">
                <a:solidFill>
                  <a:schemeClr val="bg1">
                    <a:lumMod val="95000"/>
                    <a:lumOff val="5000"/>
                  </a:schemeClr>
                </a:solidFill>
              </a:rPr>
              <a:t>: </a:t>
            </a:r>
            <a:r>
              <a:rPr lang="en-US" dirty="0">
                <a:solidFill>
                  <a:schemeClr val="bg1">
                    <a:lumMod val="95000"/>
                    <a:lumOff val="5000"/>
                  </a:schemeClr>
                </a:solidFill>
              </a:rPr>
              <a:t>Laws (ex. Blood bank testing, bleeding in sports</a:t>
            </a:r>
            <a:r>
              <a:rPr lang="en-US" dirty="0" smtClean="0">
                <a:solidFill>
                  <a:schemeClr val="bg1">
                    <a:lumMod val="95000"/>
                    <a:lumOff val="5000"/>
                  </a:schemeClr>
                </a:solidFill>
              </a:rPr>
              <a:t>)</a:t>
            </a:r>
          </a:p>
          <a:p>
            <a:endParaRPr lang="en-US" dirty="0" smtClean="0">
              <a:solidFill>
                <a:schemeClr val="bg1">
                  <a:lumMod val="95000"/>
                  <a:lumOff val="5000"/>
                </a:schemeClr>
              </a:solidFill>
            </a:endParaRPr>
          </a:p>
          <a:p>
            <a:r>
              <a:rPr lang="en-US" b="1" dirty="0" smtClean="0">
                <a:solidFill>
                  <a:schemeClr val="bg1">
                    <a:lumMod val="95000"/>
                    <a:lumOff val="5000"/>
                  </a:schemeClr>
                </a:solidFill>
              </a:rPr>
              <a:t>Public Health Surveillance</a:t>
            </a:r>
            <a:r>
              <a:rPr lang="en-US" dirty="0" smtClean="0">
                <a:solidFill>
                  <a:schemeClr val="bg1">
                    <a:lumMod val="95000"/>
                    <a:lumOff val="5000"/>
                  </a:schemeClr>
                </a:solidFill>
              </a:rPr>
              <a:t>: Solutions (what have we tried and is it working)</a:t>
            </a:r>
            <a:endParaRPr lang="en-US" dirty="0">
              <a:solidFill>
                <a:schemeClr val="bg1">
                  <a:lumMod val="95000"/>
                  <a:lumOff val="5000"/>
                </a:schemeClr>
              </a:solidFill>
            </a:endParaRPr>
          </a:p>
          <a:p>
            <a:endParaRPr lang="en-US" dirty="0"/>
          </a:p>
        </p:txBody>
      </p:sp>
    </p:spTree>
    <p:extLst>
      <p:ext uri="{BB962C8B-B14F-4D97-AF65-F5344CB8AC3E}">
        <p14:creationId xmlns:p14="http://schemas.microsoft.com/office/powerpoint/2010/main" val="2475872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7"/>
          <p:cNvSpPr txBox="1">
            <a:spLocks noChangeArrowheads="1"/>
          </p:cNvSpPr>
          <p:nvPr/>
        </p:nvSpPr>
        <p:spPr bwMode="auto">
          <a:xfrm>
            <a:off x="2079626" y="638175"/>
            <a:ext cx="77009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Outbreak Investigation — Step 5</a:t>
            </a:r>
          </a:p>
        </p:txBody>
      </p:sp>
      <p:cxnSp>
        <p:nvCxnSpPr>
          <p:cNvPr id="39" name="Straight Connector 38"/>
          <p:cNvCxnSpPr/>
          <p:nvPr/>
        </p:nvCxnSpPr>
        <p:spPr>
          <a:xfrm>
            <a:off x="2079626"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59396" name="TextBox 5"/>
          <p:cNvSpPr txBox="1">
            <a:spLocks noChangeArrowheads="1"/>
          </p:cNvSpPr>
          <p:nvPr/>
        </p:nvSpPr>
        <p:spPr bwMode="auto">
          <a:xfrm>
            <a:off x="1828800" y="6096000"/>
            <a:ext cx="8534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536C6"/>
                </a:solidFill>
                <a:latin typeface="Arial" charset="0"/>
              </a:rPr>
              <a:t>Fraser DW, Tsai, T, Orenstein W, et al. Legionnaires’ disease: description of an epidemic of pneumonia. New Engl J Med 1977;297 1189–97.</a:t>
            </a:r>
          </a:p>
          <a:p>
            <a:pPr eaLnBrk="1" hangingPunct="1">
              <a:spcBef>
                <a:spcPct val="0"/>
              </a:spcBef>
              <a:buFontTx/>
              <a:buNone/>
            </a:pPr>
            <a:endParaRPr lang="en-US" altLang="en-US" sz="1000">
              <a:solidFill>
                <a:srgbClr val="0536C6"/>
              </a:solidFill>
              <a:latin typeface="Arial" charset="0"/>
            </a:endParaRPr>
          </a:p>
          <a:p>
            <a:pPr eaLnBrk="1" hangingPunct="1">
              <a:spcBef>
                <a:spcPct val="0"/>
              </a:spcBef>
              <a:buFontTx/>
              <a:buNone/>
            </a:pPr>
            <a:endParaRPr lang="en-US" altLang="en-US" sz="1000">
              <a:solidFill>
                <a:srgbClr val="0536C6"/>
              </a:solidFill>
              <a:latin typeface="Arial" charset="0"/>
            </a:endParaRPr>
          </a:p>
        </p:txBody>
      </p:sp>
      <p:pic>
        <p:nvPicPr>
          <p:cNvPr id="59397" name="Picture 10" descr="The questions who, what, when, where, why, how, and a question mark in the center." title="Orienting Data"/>
          <p:cNvPicPr>
            <a:picLocks noChangeAspect="1" noChangeArrowheads="1"/>
          </p:cNvPicPr>
          <p:nvPr/>
        </p:nvPicPr>
        <p:blipFill>
          <a:blip r:embed="rId3"/>
          <a:srcRect/>
          <a:stretch>
            <a:fillRect/>
          </a:stretch>
        </p:blipFill>
        <p:spPr bwMode="auto">
          <a:xfrm>
            <a:off x="2119314" y="1905000"/>
            <a:ext cx="3214687" cy="2603500"/>
          </a:xfrm>
          <a:prstGeom prst="rect">
            <a:avLst/>
          </a:prstGeom>
          <a:noFill/>
          <a:ln w="222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59398" name="Rectangle 11"/>
          <p:cNvSpPr>
            <a:spLocks noChangeArrowheads="1"/>
          </p:cNvSpPr>
          <p:nvPr/>
        </p:nvSpPr>
        <p:spPr bwMode="auto">
          <a:xfrm>
            <a:off x="5692776" y="1905000"/>
            <a:ext cx="4429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200">
                <a:solidFill>
                  <a:srgbClr val="000099"/>
                </a:solidFill>
                <a:latin typeface="Century Gothic" pitchFamily="34" charset="0"/>
              </a:rPr>
              <a:t>Step 5 — Using descriptive epidemiology </a:t>
            </a:r>
          </a:p>
        </p:txBody>
      </p:sp>
      <p:sp>
        <p:nvSpPr>
          <p:cNvPr id="59399" name="Rectangle 13"/>
          <p:cNvSpPr>
            <a:spLocks noChangeArrowheads="1"/>
          </p:cNvSpPr>
          <p:nvPr/>
        </p:nvSpPr>
        <p:spPr bwMode="auto">
          <a:xfrm>
            <a:off x="5697539" y="2935289"/>
            <a:ext cx="42640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2200">
                <a:solidFill>
                  <a:srgbClr val="000099"/>
                </a:solidFill>
                <a:latin typeface="Century Gothic" pitchFamily="34" charset="0"/>
              </a:rPr>
              <a:t>Describe and orient the data </a:t>
            </a:r>
          </a:p>
        </p:txBody>
      </p:sp>
      <p:sp>
        <p:nvSpPr>
          <p:cNvPr id="59400"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60783748-7F0E-488C-AE0E-17450D69CD39}" type="slidenum">
              <a:rPr lang="en-US" altLang="en-US" sz="1400">
                <a:solidFill>
                  <a:srgbClr val="0039A6"/>
                </a:solidFill>
                <a:latin typeface="Myriad Web Pro" charset="0"/>
              </a:rPr>
              <a:pPr algn="r" eaLnBrk="1" hangingPunct="1">
                <a:spcBef>
                  <a:spcPct val="0"/>
                </a:spcBef>
                <a:buFontTx/>
                <a:buNone/>
              </a:pPr>
              <a:t>30</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21378728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2397"/>
          </a:xfrm>
        </p:spPr>
        <p:txBody>
          <a:bodyPr>
            <a:normAutofit/>
          </a:bodyPr>
          <a:lstStyle/>
          <a:p>
            <a:r>
              <a:rPr lang="en-US" dirty="0" smtClean="0">
                <a:solidFill>
                  <a:schemeClr val="bg1">
                    <a:lumMod val="95000"/>
                    <a:lumOff val="5000"/>
                  </a:schemeClr>
                </a:solidFill>
              </a:rPr>
              <a:t>So what qualifies as Epidemiology???</a:t>
            </a:r>
            <a:endParaRPr lang="en-US" dirty="0">
              <a:solidFill>
                <a:schemeClr val="bg1">
                  <a:lumMod val="95000"/>
                  <a:lumOff val="5000"/>
                </a:schemeClr>
              </a:solidFill>
            </a:endParaRPr>
          </a:p>
        </p:txBody>
      </p:sp>
      <p:sp>
        <p:nvSpPr>
          <p:cNvPr id="3" name="Content Placeholder 2"/>
          <p:cNvSpPr>
            <a:spLocks noGrp="1"/>
          </p:cNvSpPr>
          <p:nvPr>
            <p:ph idx="1"/>
          </p:nvPr>
        </p:nvSpPr>
        <p:spPr>
          <a:xfrm>
            <a:off x="135154" y="2156603"/>
            <a:ext cx="5738000" cy="4615582"/>
          </a:xfrm>
        </p:spPr>
        <p:txBody>
          <a:bodyPr>
            <a:normAutofit/>
          </a:bodyPr>
          <a:lstStyle/>
          <a:p>
            <a:r>
              <a:rPr lang="en-US" dirty="0" smtClean="0">
                <a:solidFill>
                  <a:schemeClr val="bg1">
                    <a:lumMod val="95000"/>
                    <a:lumOff val="5000"/>
                  </a:schemeClr>
                </a:solidFill>
              </a:rPr>
              <a:t>Homicides</a:t>
            </a:r>
          </a:p>
          <a:p>
            <a:r>
              <a:rPr lang="en-US" dirty="0" smtClean="0">
                <a:solidFill>
                  <a:schemeClr val="bg1">
                    <a:lumMod val="95000"/>
                    <a:lumOff val="5000"/>
                  </a:schemeClr>
                </a:solidFill>
              </a:rPr>
              <a:t>Suicide (more common than car accidents deaths)</a:t>
            </a:r>
          </a:p>
          <a:p>
            <a:r>
              <a:rPr lang="en-US" dirty="0" smtClean="0">
                <a:solidFill>
                  <a:schemeClr val="bg1">
                    <a:lumMod val="95000"/>
                    <a:lumOff val="5000"/>
                  </a:schemeClr>
                </a:solidFill>
              </a:rPr>
              <a:t>Gang violence</a:t>
            </a:r>
          </a:p>
          <a:p>
            <a:r>
              <a:rPr lang="en-US" dirty="0" smtClean="0">
                <a:solidFill>
                  <a:schemeClr val="bg1">
                    <a:lumMod val="95000"/>
                    <a:lumOff val="5000"/>
                  </a:schemeClr>
                </a:solidFill>
              </a:rPr>
              <a:t>Poverty</a:t>
            </a:r>
          </a:p>
          <a:p>
            <a:r>
              <a:rPr lang="en-US" dirty="0" smtClean="0">
                <a:solidFill>
                  <a:schemeClr val="bg1">
                    <a:lumMod val="95000"/>
                    <a:lumOff val="5000"/>
                  </a:schemeClr>
                </a:solidFill>
              </a:rPr>
              <a:t>Drugs</a:t>
            </a:r>
          </a:p>
          <a:p>
            <a:r>
              <a:rPr lang="en-US" dirty="0" smtClean="0">
                <a:solidFill>
                  <a:schemeClr val="bg1">
                    <a:lumMod val="95000"/>
                    <a:lumOff val="5000"/>
                  </a:schemeClr>
                </a:solidFill>
              </a:rPr>
              <a:t>Bullying</a:t>
            </a:r>
          </a:p>
          <a:p>
            <a:r>
              <a:rPr lang="en-US" dirty="0" smtClean="0">
                <a:solidFill>
                  <a:schemeClr val="bg1">
                    <a:lumMod val="95000"/>
                    <a:lumOff val="5000"/>
                  </a:schemeClr>
                </a:solidFill>
              </a:rPr>
              <a:t>Infectious Disease </a:t>
            </a:r>
          </a:p>
        </p:txBody>
      </p:sp>
      <p:sp>
        <p:nvSpPr>
          <p:cNvPr id="4" name="TextBox 3"/>
          <p:cNvSpPr txBox="1"/>
          <p:nvPr/>
        </p:nvSpPr>
        <p:spPr>
          <a:xfrm>
            <a:off x="4865300" y="3519352"/>
            <a:ext cx="4477110" cy="295465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1">
                    <a:lumMod val="95000"/>
                    <a:lumOff val="5000"/>
                  </a:schemeClr>
                </a:solidFill>
              </a:rPr>
              <a:t>Food/ water borne diseases</a:t>
            </a:r>
          </a:p>
          <a:p>
            <a:pPr marL="285750" indent="-285750">
              <a:buFont typeface="Arial" panose="020B0604020202020204" pitchFamily="34" charset="0"/>
              <a:buChar char="•"/>
            </a:pPr>
            <a:r>
              <a:rPr lang="en-US" sz="2000" dirty="0" smtClean="0">
                <a:solidFill>
                  <a:schemeClr val="bg1">
                    <a:lumMod val="95000"/>
                    <a:lumOff val="5000"/>
                  </a:schemeClr>
                </a:solidFill>
              </a:rPr>
              <a:t>Mental illness</a:t>
            </a:r>
          </a:p>
          <a:p>
            <a:pPr marL="285750" indent="-285750">
              <a:buFont typeface="Arial" panose="020B0604020202020204" pitchFamily="34" charset="0"/>
              <a:buChar char="•"/>
            </a:pPr>
            <a:r>
              <a:rPr lang="en-US" sz="2000" dirty="0" smtClean="0">
                <a:solidFill>
                  <a:schemeClr val="bg1">
                    <a:lumMod val="95000"/>
                    <a:lumOff val="5000"/>
                  </a:schemeClr>
                </a:solidFill>
              </a:rPr>
              <a:t>Addiction</a:t>
            </a:r>
          </a:p>
          <a:p>
            <a:pPr marL="285750" indent="-285750">
              <a:buFont typeface="Arial" panose="020B0604020202020204" pitchFamily="34" charset="0"/>
              <a:buChar char="•"/>
            </a:pPr>
            <a:r>
              <a:rPr lang="en-US" sz="2000" dirty="0" smtClean="0">
                <a:solidFill>
                  <a:schemeClr val="bg1">
                    <a:lumMod val="95000"/>
                    <a:lumOff val="5000"/>
                  </a:schemeClr>
                </a:solidFill>
              </a:rPr>
              <a:t>Car accidents</a:t>
            </a:r>
          </a:p>
          <a:p>
            <a:pPr marL="457200" indent="-457200">
              <a:buFont typeface="Arial" panose="020B0604020202020204" pitchFamily="34" charset="0"/>
              <a:buChar char="•"/>
            </a:pPr>
            <a:r>
              <a:rPr lang="en-US" sz="2000" dirty="0">
                <a:solidFill>
                  <a:schemeClr val="bg1">
                    <a:lumMod val="95000"/>
                    <a:lumOff val="5000"/>
                  </a:schemeClr>
                </a:solidFill>
              </a:rPr>
              <a:t>Media influence</a:t>
            </a:r>
          </a:p>
          <a:p>
            <a:pPr marL="457200" indent="-457200">
              <a:buFont typeface="Arial" panose="020B0604020202020204" pitchFamily="34" charset="0"/>
              <a:buChar char="•"/>
            </a:pPr>
            <a:r>
              <a:rPr lang="en-US" sz="2000" dirty="0" smtClean="0">
                <a:solidFill>
                  <a:schemeClr val="bg1">
                    <a:lumMod val="95000"/>
                    <a:lumOff val="5000"/>
                  </a:schemeClr>
                </a:solidFill>
              </a:rPr>
              <a:t>Cancer</a:t>
            </a:r>
            <a:endParaRPr lang="en-US" sz="2000" dirty="0">
              <a:solidFill>
                <a:schemeClr val="bg1">
                  <a:lumMod val="95000"/>
                  <a:lumOff val="5000"/>
                </a:schemeClr>
              </a:solidFill>
            </a:endParaRPr>
          </a:p>
          <a:p>
            <a:pPr marL="457200" indent="-457200">
              <a:buFont typeface="Arial" panose="020B0604020202020204" pitchFamily="34" charset="0"/>
              <a:buChar char="•"/>
            </a:pPr>
            <a:r>
              <a:rPr lang="en-US" sz="2000" dirty="0">
                <a:solidFill>
                  <a:schemeClr val="bg1">
                    <a:lumMod val="95000"/>
                    <a:lumOff val="5000"/>
                  </a:schemeClr>
                </a:solidFill>
              </a:rPr>
              <a:t>Absent family members</a:t>
            </a:r>
          </a:p>
          <a:p>
            <a:pPr marL="457200" indent="-457200">
              <a:buFont typeface="Arial" panose="020B0604020202020204" pitchFamily="34" charset="0"/>
              <a:buChar char="•"/>
            </a:pPr>
            <a:r>
              <a:rPr lang="en-US" sz="2000" dirty="0">
                <a:solidFill>
                  <a:schemeClr val="bg1">
                    <a:lumMod val="95000"/>
                    <a:lumOff val="5000"/>
                  </a:schemeClr>
                </a:solidFill>
              </a:rPr>
              <a:t>Teen pregnancy </a:t>
            </a:r>
          </a:p>
          <a:p>
            <a:pPr marL="285750" indent="-285750">
              <a:buFont typeface="Arial" panose="020B0604020202020204" pitchFamily="34" charset="0"/>
              <a:buChar char="•"/>
            </a:pPr>
            <a:endParaRPr lang="en-US" sz="2600" dirty="0"/>
          </a:p>
        </p:txBody>
      </p:sp>
      <p:sp>
        <p:nvSpPr>
          <p:cNvPr id="5" name="Rectangle 4"/>
          <p:cNvSpPr/>
          <p:nvPr/>
        </p:nvSpPr>
        <p:spPr>
          <a:xfrm>
            <a:off x="270294" y="1367522"/>
            <a:ext cx="11616906" cy="461665"/>
          </a:xfrm>
          <a:prstGeom prst="rect">
            <a:avLst/>
          </a:prstGeom>
        </p:spPr>
        <p:txBody>
          <a:bodyPr wrap="square">
            <a:spAutoFit/>
          </a:bodyPr>
          <a:lstStyle/>
          <a:p>
            <a:r>
              <a:rPr lang="en-US" sz="2400" dirty="0"/>
              <a:t>Epidemiology looks at </a:t>
            </a:r>
            <a:r>
              <a:rPr lang="en-US" sz="2400" dirty="0" smtClean="0"/>
              <a:t>causation. Anything </a:t>
            </a:r>
            <a:r>
              <a:rPr lang="en-US" sz="2400" dirty="0"/>
              <a:t>affecting human </a:t>
            </a:r>
            <a:r>
              <a:rPr lang="en-US" sz="2400" dirty="0" smtClean="0"/>
              <a:t>life.</a:t>
            </a:r>
            <a:endParaRPr lang="en-US" sz="2400" dirty="0"/>
          </a:p>
        </p:txBody>
      </p:sp>
    </p:spTree>
    <p:extLst>
      <p:ext uri="{BB962C8B-B14F-4D97-AF65-F5344CB8AC3E}">
        <p14:creationId xmlns:p14="http://schemas.microsoft.com/office/powerpoint/2010/main" val="3804036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a:t>
            </a:r>
            <a:endParaRPr lang="en-US" dirty="0"/>
          </a:p>
        </p:txBody>
      </p:sp>
      <p:sp>
        <p:nvSpPr>
          <p:cNvPr id="3" name="Content Placeholder 2"/>
          <p:cNvSpPr>
            <a:spLocks noGrp="1"/>
          </p:cNvSpPr>
          <p:nvPr>
            <p:ph idx="1"/>
          </p:nvPr>
        </p:nvSpPr>
        <p:spPr>
          <a:xfrm>
            <a:off x="5006200" y="3677649"/>
            <a:ext cx="4463115" cy="3180351"/>
          </a:xfrm>
        </p:spPr>
        <p:txBody>
          <a:bodyPr>
            <a:normAutofit/>
          </a:bodyPr>
          <a:lstStyle/>
          <a:p>
            <a:r>
              <a:rPr lang="en-US" dirty="0" smtClean="0">
                <a:solidFill>
                  <a:schemeClr val="bg1">
                    <a:lumMod val="95000"/>
                    <a:lumOff val="5000"/>
                  </a:schemeClr>
                </a:solidFill>
              </a:rPr>
              <a:t>Homicides in America predominantly target African American males ages 15-24 and are often caused by the same group</a:t>
            </a:r>
          </a:p>
          <a:p>
            <a:r>
              <a:rPr lang="en-US" dirty="0" smtClean="0">
                <a:solidFill>
                  <a:schemeClr val="bg1">
                    <a:lumMod val="95000"/>
                    <a:lumOff val="5000"/>
                  </a:schemeClr>
                </a:solidFill>
              </a:rPr>
              <a:t>This ties directly to poverty, gang violence, drugs, and absent family</a:t>
            </a:r>
          </a:p>
          <a:p>
            <a:endParaRPr lang="en-US" dirty="0"/>
          </a:p>
        </p:txBody>
      </p:sp>
      <p:pic>
        <p:nvPicPr>
          <p:cNvPr id="6" name="Picture 5"/>
          <p:cNvPicPr>
            <a:picLocks noChangeAspect="1"/>
          </p:cNvPicPr>
          <p:nvPr/>
        </p:nvPicPr>
        <p:blipFill>
          <a:blip r:embed="rId2"/>
          <a:stretch>
            <a:fillRect/>
          </a:stretch>
        </p:blipFill>
        <p:spPr>
          <a:xfrm>
            <a:off x="3580128" y="178701"/>
            <a:ext cx="4649472" cy="3162325"/>
          </a:xfrm>
          <a:prstGeom prst="rect">
            <a:avLst/>
          </a:prstGeom>
        </p:spPr>
      </p:pic>
      <p:pic>
        <p:nvPicPr>
          <p:cNvPr id="1030" name="Picture 6" descr="Image result for gang sitting on st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09" y="3241141"/>
            <a:ext cx="4657237" cy="34217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08694" y="5583114"/>
            <a:ext cx="1195754" cy="263770"/>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70277" y="427741"/>
            <a:ext cx="3886200" cy="2400657"/>
          </a:xfrm>
          <a:prstGeom prst="rect">
            <a:avLst/>
          </a:prstGeom>
          <a:noFill/>
        </p:spPr>
        <p:txBody>
          <a:bodyPr wrap="square" rtlCol="0">
            <a:spAutoFit/>
          </a:bodyPr>
          <a:lstStyle/>
          <a:p>
            <a:r>
              <a:rPr lang="en-US" sz="3000" dirty="0">
                <a:solidFill>
                  <a:schemeClr val="bg1">
                    <a:lumMod val="95000"/>
                    <a:lumOff val="5000"/>
                  </a:schemeClr>
                </a:solidFill>
              </a:rPr>
              <a:t>2.5 Million children die each year in Africa from contaminated water</a:t>
            </a:r>
          </a:p>
        </p:txBody>
      </p:sp>
    </p:spTree>
    <p:extLst>
      <p:ext uri="{BB962C8B-B14F-4D97-AF65-F5344CB8AC3E}">
        <p14:creationId xmlns:p14="http://schemas.microsoft.com/office/powerpoint/2010/main" val="7036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Shows real time </a:t>
            </a:r>
            <a:r>
              <a:rPr lang="en-US" dirty="0" smtClean="0"/>
              <a:t>outbreaks</a:t>
            </a:r>
            <a:endParaRPr lang="en-US" dirty="0" smtClean="0">
              <a:hlinkClick r:id="rId2"/>
            </a:endParaRPr>
          </a:p>
          <a:p>
            <a:r>
              <a:rPr lang="en-US" dirty="0" smtClean="0">
                <a:hlinkClick r:id="rId2"/>
              </a:rPr>
              <a:t>www.healthmap.org/en/</a:t>
            </a:r>
            <a:endParaRPr lang="en-US" dirty="0" smtClean="0"/>
          </a:p>
          <a:p>
            <a:endParaRPr lang="en-US" dirty="0" smtClean="0"/>
          </a:p>
          <a:p>
            <a:endParaRPr lang="en-US" dirty="0"/>
          </a:p>
          <a:p>
            <a:r>
              <a:rPr lang="en-US" dirty="0" smtClean="0"/>
              <a:t>Why care?</a:t>
            </a:r>
          </a:p>
          <a:p>
            <a:r>
              <a:rPr lang="en-US" dirty="0">
                <a:hlinkClick r:id="rId3"/>
              </a:rPr>
              <a:t>https://</a:t>
            </a:r>
            <a:r>
              <a:rPr lang="en-US" dirty="0" smtClean="0">
                <a:hlinkClick r:id="rId3"/>
              </a:rPr>
              <a:t>www.youtube.com/watch?v=2HryugTtcyE</a:t>
            </a:r>
            <a:endParaRPr lang="en-US" dirty="0" smtClean="0"/>
          </a:p>
          <a:p>
            <a:endParaRPr lang="en-US" dirty="0"/>
          </a:p>
        </p:txBody>
      </p:sp>
    </p:spTree>
    <p:extLst>
      <p:ext uri="{BB962C8B-B14F-4D97-AF65-F5344CB8AC3E}">
        <p14:creationId xmlns:p14="http://schemas.microsoft.com/office/powerpoint/2010/main" val="3616197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7164" y="1747838"/>
            <a:ext cx="682625"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2082800" y="1146175"/>
            <a:ext cx="7975600" cy="0"/>
          </a:xfrm>
          <a:prstGeom prst="line">
            <a:avLst/>
          </a:prstGeom>
          <a:ln w="25400">
            <a:solidFill>
              <a:srgbClr val="0536C6"/>
            </a:solidFill>
          </a:ln>
          <a:effectLst/>
        </p:spPr>
        <p:style>
          <a:lnRef idx="3">
            <a:schemeClr val="accent5"/>
          </a:lnRef>
          <a:fillRef idx="0">
            <a:schemeClr val="accent5"/>
          </a:fillRef>
          <a:effectRef idx="2">
            <a:schemeClr val="accent5"/>
          </a:effectRef>
          <a:fontRef idx="minor">
            <a:schemeClr val="tx1"/>
          </a:fontRef>
        </p:style>
      </p:cxnSp>
      <p:sp>
        <p:nvSpPr>
          <p:cNvPr id="23556" name="TextBox 1"/>
          <p:cNvSpPr txBox="1">
            <a:spLocks noChangeArrowheads="1"/>
          </p:cNvSpPr>
          <p:nvPr/>
        </p:nvSpPr>
        <p:spPr bwMode="auto">
          <a:xfrm>
            <a:off x="3692525" y="503239"/>
            <a:ext cx="4610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dirty="0">
                <a:solidFill>
                  <a:srgbClr val="0039A6"/>
                </a:solidFill>
                <a:latin typeface="Century Gothic" pitchFamily="34" charset="0"/>
                <a:cs typeface="Times New Roman" pitchFamily="18" charset="0"/>
              </a:rPr>
              <a:t>Solving Health Problems</a:t>
            </a:r>
          </a:p>
        </p:txBody>
      </p:sp>
      <p:sp>
        <p:nvSpPr>
          <p:cNvPr id="11" name="Rectangle 10"/>
          <p:cNvSpPr/>
          <p:nvPr/>
        </p:nvSpPr>
        <p:spPr>
          <a:xfrm>
            <a:off x="4358164" y="1748083"/>
            <a:ext cx="1278768" cy="805414"/>
          </a:xfrm>
          <a:prstGeom prst="rect">
            <a:avLst/>
          </a:prstGeom>
          <a:solidFill>
            <a:srgbClr val="000099"/>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3560" name="TextBox 13"/>
          <p:cNvSpPr txBox="1">
            <a:spLocks noChangeArrowheads="1"/>
          </p:cNvSpPr>
          <p:nvPr/>
        </p:nvSpPr>
        <p:spPr bwMode="auto">
          <a:xfrm>
            <a:off x="4248150" y="1738314"/>
            <a:ext cx="1500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solidFill>
                  <a:schemeClr val="tx2">
                    <a:lumMod val="20000"/>
                    <a:lumOff val="80000"/>
                  </a:schemeClr>
                </a:solidFill>
                <a:latin typeface="Century Gothic" pitchFamily="34" charset="0"/>
              </a:rPr>
              <a:t>Step 1 </a:t>
            </a:r>
          </a:p>
        </p:txBody>
      </p:sp>
      <p:sp>
        <p:nvSpPr>
          <p:cNvPr id="23561" name="TextBox 21"/>
          <p:cNvSpPr txBox="1">
            <a:spLocks noChangeArrowheads="1"/>
          </p:cNvSpPr>
          <p:nvPr/>
        </p:nvSpPr>
        <p:spPr bwMode="auto">
          <a:xfrm>
            <a:off x="4168776" y="1973264"/>
            <a:ext cx="16430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solidFill>
                  <a:schemeClr val="tx2">
                    <a:lumMod val="20000"/>
                    <a:lumOff val="80000"/>
                  </a:schemeClr>
                </a:solidFill>
                <a:latin typeface="Century Gothic" pitchFamily="34" charset="0"/>
              </a:rPr>
              <a:t>Data</a:t>
            </a:r>
          </a:p>
          <a:p>
            <a:pPr algn="ctr">
              <a:spcBef>
                <a:spcPct val="0"/>
              </a:spcBef>
              <a:buFontTx/>
              <a:buNone/>
            </a:pPr>
            <a:r>
              <a:rPr lang="en-US" altLang="en-US" sz="1600" dirty="0">
                <a:solidFill>
                  <a:schemeClr val="tx2">
                    <a:lumMod val="20000"/>
                    <a:lumOff val="80000"/>
                  </a:schemeClr>
                </a:solidFill>
                <a:latin typeface="Century Gothic" pitchFamily="34" charset="0"/>
              </a:rPr>
              <a:t>collection</a:t>
            </a:r>
          </a:p>
        </p:txBody>
      </p:sp>
      <p:sp>
        <p:nvSpPr>
          <p:cNvPr id="23562" name="TextBox 23"/>
          <p:cNvSpPr txBox="1">
            <a:spLocks noChangeArrowheads="1"/>
          </p:cNvSpPr>
          <p:nvPr/>
        </p:nvSpPr>
        <p:spPr bwMode="auto">
          <a:xfrm>
            <a:off x="2335213" y="6027738"/>
            <a:ext cx="1644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000">
                <a:solidFill>
                  <a:schemeClr val="bg1"/>
                </a:solidFill>
                <a:latin typeface="Century Gothic" pitchFamily="34" charset="0"/>
              </a:rPr>
              <a:t>Action</a:t>
            </a:r>
          </a:p>
        </p:txBody>
      </p:sp>
      <p:sp>
        <p:nvSpPr>
          <p:cNvPr id="25" name="Oval 24"/>
          <p:cNvSpPr/>
          <p:nvPr/>
        </p:nvSpPr>
        <p:spPr>
          <a:xfrm>
            <a:off x="1970882" y="2585526"/>
            <a:ext cx="2362200" cy="2209800"/>
          </a:xfrm>
          <a:prstGeom prst="ellipse">
            <a:avLst/>
          </a:prstGeom>
          <a:solidFill>
            <a:srgbClr val="006600"/>
          </a:solidFill>
          <a:ln w="12700">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3566" name="TextBox 31"/>
          <p:cNvSpPr txBox="1">
            <a:spLocks noChangeArrowheads="1"/>
          </p:cNvSpPr>
          <p:nvPr/>
        </p:nvSpPr>
        <p:spPr bwMode="auto">
          <a:xfrm>
            <a:off x="2120900" y="3346451"/>
            <a:ext cx="2071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000">
                <a:solidFill>
                  <a:schemeClr val="bg1"/>
                </a:solidFill>
                <a:latin typeface="Century Gothic" pitchFamily="34" charset="0"/>
              </a:rPr>
              <a:t>Solving health problems</a:t>
            </a:r>
          </a:p>
        </p:txBody>
      </p:sp>
      <p:sp>
        <p:nvSpPr>
          <p:cNvPr id="38" name="Rectangle 37"/>
          <p:cNvSpPr/>
          <p:nvPr/>
        </p:nvSpPr>
        <p:spPr>
          <a:xfrm>
            <a:off x="5230781" y="2966459"/>
            <a:ext cx="1278768" cy="805414"/>
          </a:xfrm>
          <a:prstGeom prst="rect">
            <a:avLst/>
          </a:prstGeom>
          <a:solidFill>
            <a:srgbClr val="000099"/>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3570" name="TextBox 38"/>
          <p:cNvSpPr txBox="1">
            <a:spLocks noChangeArrowheads="1"/>
          </p:cNvSpPr>
          <p:nvPr/>
        </p:nvSpPr>
        <p:spPr bwMode="auto">
          <a:xfrm>
            <a:off x="5049838" y="3249614"/>
            <a:ext cx="164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solidFill>
                  <a:schemeClr val="tx2">
                    <a:lumMod val="20000"/>
                    <a:lumOff val="80000"/>
                  </a:schemeClr>
                </a:solidFill>
                <a:latin typeface="Century Gothic" pitchFamily="34" charset="0"/>
              </a:rPr>
              <a:t>Assessment</a:t>
            </a:r>
          </a:p>
        </p:txBody>
      </p:sp>
      <p:sp>
        <p:nvSpPr>
          <p:cNvPr id="40" name="Rectangle 39"/>
          <p:cNvSpPr/>
          <p:nvPr/>
        </p:nvSpPr>
        <p:spPr>
          <a:xfrm>
            <a:off x="5146132" y="4160134"/>
            <a:ext cx="1278768" cy="805414"/>
          </a:xfrm>
          <a:prstGeom prst="rect">
            <a:avLst/>
          </a:prstGeom>
          <a:solidFill>
            <a:srgbClr val="000099"/>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3574" name="TextBox 40"/>
          <p:cNvSpPr txBox="1">
            <a:spLocks noChangeArrowheads="1"/>
          </p:cNvSpPr>
          <p:nvPr/>
        </p:nvSpPr>
        <p:spPr bwMode="auto">
          <a:xfrm>
            <a:off x="5003800" y="4400550"/>
            <a:ext cx="1644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solidFill>
                  <a:schemeClr val="tx2">
                    <a:lumMod val="20000"/>
                    <a:lumOff val="80000"/>
                  </a:schemeClr>
                </a:solidFill>
                <a:latin typeface="Century Gothic" pitchFamily="34" charset="0"/>
              </a:rPr>
              <a:t>Hypothesis</a:t>
            </a:r>
          </a:p>
          <a:p>
            <a:pPr algn="ctr">
              <a:spcBef>
                <a:spcPct val="0"/>
              </a:spcBef>
              <a:buFontTx/>
              <a:buNone/>
            </a:pPr>
            <a:r>
              <a:rPr lang="en-US" altLang="en-US" sz="1600" dirty="0">
                <a:solidFill>
                  <a:schemeClr val="tx2">
                    <a:lumMod val="20000"/>
                    <a:lumOff val="80000"/>
                  </a:schemeClr>
                </a:solidFill>
                <a:latin typeface="Century Gothic" pitchFamily="34" charset="0"/>
              </a:rPr>
              <a:t>testing</a:t>
            </a:r>
          </a:p>
        </p:txBody>
      </p:sp>
      <p:sp>
        <p:nvSpPr>
          <p:cNvPr id="42" name="Rectangle 41"/>
          <p:cNvSpPr/>
          <p:nvPr/>
        </p:nvSpPr>
        <p:spPr>
          <a:xfrm>
            <a:off x="4169190" y="5289158"/>
            <a:ext cx="1278768" cy="805414"/>
          </a:xfrm>
          <a:prstGeom prst="rect">
            <a:avLst/>
          </a:prstGeom>
          <a:solidFill>
            <a:srgbClr val="000099"/>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3578" name="TextBox 42"/>
          <p:cNvSpPr txBox="1">
            <a:spLocks noChangeArrowheads="1"/>
          </p:cNvSpPr>
          <p:nvPr/>
        </p:nvSpPr>
        <p:spPr bwMode="auto">
          <a:xfrm>
            <a:off x="4017963" y="5694364"/>
            <a:ext cx="164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solidFill>
                  <a:schemeClr val="tx2">
                    <a:lumMod val="20000"/>
                    <a:lumOff val="80000"/>
                  </a:schemeClr>
                </a:solidFill>
                <a:latin typeface="Century Gothic" pitchFamily="34" charset="0"/>
              </a:rPr>
              <a:t>Action</a:t>
            </a:r>
          </a:p>
        </p:txBody>
      </p:sp>
      <p:sp>
        <p:nvSpPr>
          <p:cNvPr id="23579" name="TextBox 43"/>
          <p:cNvSpPr txBox="1">
            <a:spLocks noChangeArrowheads="1"/>
          </p:cNvSpPr>
          <p:nvPr/>
        </p:nvSpPr>
        <p:spPr bwMode="auto">
          <a:xfrm>
            <a:off x="5110164" y="3011489"/>
            <a:ext cx="1501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solidFill>
                  <a:schemeClr val="tx2">
                    <a:lumMod val="20000"/>
                    <a:lumOff val="80000"/>
                  </a:schemeClr>
                </a:solidFill>
                <a:latin typeface="Century Gothic" pitchFamily="34" charset="0"/>
              </a:rPr>
              <a:t>Step 2 </a:t>
            </a:r>
          </a:p>
        </p:txBody>
      </p:sp>
      <p:sp>
        <p:nvSpPr>
          <p:cNvPr id="23580" name="TextBox 44"/>
          <p:cNvSpPr txBox="1">
            <a:spLocks noChangeArrowheads="1"/>
          </p:cNvSpPr>
          <p:nvPr/>
        </p:nvSpPr>
        <p:spPr bwMode="auto">
          <a:xfrm>
            <a:off x="5065714" y="4172640"/>
            <a:ext cx="1501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solidFill>
                  <a:schemeClr val="tx2">
                    <a:lumMod val="20000"/>
                    <a:lumOff val="80000"/>
                  </a:schemeClr>
                </a:solidFill>
                <a:latin typeface="Century Gothic" pitchFamily="34" charset="0"/>
              </a:rPr>
              <a:t>Step 3 </a:t>
            </a:r>
          </a:p>
        </p:txBody>
      </p:sp>
      <p:sp>
        <p:nvSpPr>
          <p:cNvPr id="23581" name="TextBox 45"/>
          <p:cNvSpPr txBox="1">
            <a:spLocks noChangeArrowheads="1"/>
          </p:cNvSpPr>
          <p:nvPr/>
        </p:nvSpPr>
        <p:spPr bwMode="auto">
          <a:xfrm>
            <a:off x="4079876" y="5383214"/>
            <a:ext cx="1501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solidFill>
                  <a:schemeClr val="tx2">
                    <a:lumMod val="20000"/>
                    <a:lumOff val="80000"/>
                  </a:schemeClr>
                </a:solidFill>
                <a:latin typeface="Century Gothic" pitchFamily="34" charset="0"/>
              </a:rPr>
              <a:t>Step 4 </a:t>
            </a:r>
          </a:p>
        </p:txBody>
      </p:sp>
      <p:sp>
        <p:nvSpPr>
          <p:cNvPr id="23582" name="TextBox 47"/>
          <p:cNvSpPr txBox="1">
            <a:spLocks noChangeArrowheads="1"/>
          </p:cNvSpPr>
          <p:nvPr/>
        </p:nvSpPr>
        <p:spPr bwMode="auto">
          <a:xfrm>
            <a:off x="6415089" y="1263650"/>
            <a:ext cx="1501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solidFill>
                  <a:schemeClr val="bg1"/>
                </a:solidFill>
                <a:latin typeface="Century Gothic" pitchFamily="34" charset="0"/>
              </a:rPr>
              <a:t>Step 1 -</a:t>
            </a:r>
          </a:p>
        </p:txBody>
      </p:sp>
      <p:cxnSp>
        <p:nvCxnSpPr>
          <p:cNvPr id="34" name="Straight Arrow Connector 33"/>
          <p:cNvCxnSpPr/>
          <p:nvPr/>
        </p:nvCxnSpPr>
        <p:spPr>
          <a:xfrm flipV="1">
            <a:off x="3963988" y="2420939"/>
            <a:ext cx="292100" cy="276225"/>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495800" y="3409950"/>
            <a:ext cx="508000" cy="0"/>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357689" y="4260850"/>
            <a:ext cx="631825" cy="241300"/>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22528" name="Straight Arrow Connector 22527"/>
          <p:cNvCxnSpPr/>
          <p:nvPr/>
        </p:nvCxnSpPr>
        <p:spPr>
          <a:xfrm>
            <a:off x="3684588" y="4962526"/>
            <a:ext cx="368300" cy="530225"/>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7173293" y="1716241"/>
            <a:ext cx="2955010" cy="805414"/>
          </a:xfrm>
          <a:prstGeom prst="rect">
            <a:avLst/>
          </a:prstGeom>
          <a:solidFill>
            <a:schemeClr val="bg1">
              <a:lumMod val="85000"/>
            </a:schemeClr>
          </a:solidFill>
          <a:ln w="12700">
            <a:solidFill>
              <a:schemeClr val="tx1">
                <a:lumMod val="95000"/>
                <a:lumOff val="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80" name="Rectangle 79"/>
          <p:cNvSpPr/>
          <p:nvPr/>
        </p:nvSpPr>
        <p:spPr>
          <a:xfrm>
            <a:off x="7173293" y="2917059"/>
            <a:ext cx="2955010" cy="805414"/>
          </a:xfrm>
          <a:prstGeom prst="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81" name="Rectangle 80"/>
          <p:cNvSpPr/>
          <p:nvPr/>
        </p:nvSpPr>
        <p:spPr>
          <a:xfrm>
            <a:off x="7173293" y="4156823"/>
            <a:ext cx="2955010" cy="805414"/>
          </a:xfrm>
          <a:prstGeom prst="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82" name="Rectangle 81"/>
          <p:cNvSpPr/>
          <p:nvPr/>
        </p:nvSpPr>
        <p:spPr>
          <a:xfrm>
            <a:off x="7182861" y="5289158"/>
            <a:ext cx="2955010" cy="805414"/>
          </a:xfrm>
          <a:prstGeom prst="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cxnSp>
        <p:nvCxnSpPr>
          <p:cNvPr id="86" name="Straight Arrow Connector 85"/>
          <p:cNvCxnSpPr/>
          <p:nvPr/>
        </p:nvCxnSpPr>
        <p:spPr>
          <a:xfrm>
            <a:off x="6611938" y="3373438"/>
            <a:ext cx="508000" cy="0"/>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567489" y="4559300"/>
            <a:ext cx="509587" cy="0"/>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756276" y="5691188"/>
            <a:ext cx="1247775" cy="11112"/>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5784851" y="2111375"/>
            <a:ext cx="1292225" cy="7938"/>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23603" name="TextBox 91"/>
          <p:cNvSpPr txBox="1">
            <a:spLocks noChangeArrowheads="1"/>
          </p:cNvSpPr>
          <p:nvPr/>
        </p:nvSpPr>
        <p:spPr bwMode="auto">
          <a:xfrm>
            <a:off x="7272338" y="1922463"/>
            <a:ext cx="2938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solidFill>
                  <a:schemeClr val="tx1">
                    <a:lumMod val="65000"/>
                  </a:schemeClr>
                </a:solidFill>
                <a:latin typeface="Century Gothic" pitchFamily="34" charset="0"/>
              </a:rPr>
              <a:t>Surveillance; determine time, place, and person</a:t>
            </a:r>
          </a:p>
        </p:txBody>
      </p:sp>
      <p:sp>
        <p:nvSpPr>
          <p:cNvPr id="23604" name="TextBox 93"/>
          <p:cNvSpPr txBox="1">
            <a:spLocks noChangeArrowheads="1"/>
          </p:cNvSpPr>
          <p:nvPr/>
        </p:nvSpPr>
        <p:spPr bwMode="auto">
          <a:xfrm>
            <a:off x="7324726" y="3278188"/>
            <a:ext cx="2657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solidFill>
                  <a:schemeClr val="tx1">
                    <a:lumMod val="65000"/>
                  </a:schemeClr>
                </a:solidFill>
                <a:latin typeface="Century Gothic" pitchFamily="34" charset="0"/>
              </a:rPr>
              <a:t>Inference</a:t>
            </a:r>
          </a:p>
        </p:txBody>
      </p:sp>
      <p:sp>
        <p:nvSpPr>
          <p:cNvPr id="23605" name="TextBox 94"/>
          <p:cNvSpPr txBox="1">
            <a:spLocks noChangeArrowheads="1"/>
          </p:cNvSpPr>
          <p:nvPr/>
        </p:nvSpPr>
        <p:spPr bwMode="auto">
          <a:xfrm>
            <a:off x="7086601" y="4502150"/>
            <a:ext cx="314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solidFill>
                  <a:schemeClr val="tx1">
                    <a:lumMod val="65000"/>
                  </a:schemeClr>
                </a:solidFill>
                <a:latin typeface="Century Gothic" pitchFamily="34" charset="0"/>
              </a:rPr>
              <a:t>Determine how and why</a:t>
            </a:r>
          </a:p>
        </p:txBody>
      </p:sp>
      <p:sp>
        <p:nvSpPr>
          <p:cNvPr id="23606" name="TextBox 95"/>
          <p:cNvSpPr txBox="1">
            <a:spLocks noChangeArrowheads="1"/>
          </p:cNvSpPr>
          <p:nvPr/>
        </p:nvSpPr>
        <p:spPr bwMode="auto">
          <a:xfrm>
            <a:off x="7077076" y="5629275"/>
            <a:ext cx="314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solidFill>
                  <a:schemeClr val="tx1">
                    <a:lumMod val="65000"/>
                  </a:schemeClr>
                </a:solidFill>
                <a:latin typeface="Century Gothic" pitchFamily="34" charset="0"/>
              </a:rPr>
              <a:t>Intervention</a:t>
            </a:r>
          </a:p>
        </p:txBody>
      </p:sp>
      <p:sp>
        <p:nvSpPr>
          <p:cNvPr id="23607" name="TextBox 13"/>
          <p:cNvSpPr txBox="1">
            <a:spLocks noChangeArrowheads="1"/>
          </p:cNvSpPr>
          <p:nvPr/>
        </p:nvSpPr>
        <p:spPr bwMode="auto">
          <a:xfrm>
            <a:off x="7950200" y="1658939"/>
            <a:ext cx="1500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solidFill>
                  <a:schemeClr val="tx1">
                    <a:lumMod val="65000"/>
                  </a:schemeClr>
                </a:solidFill>
                <a:latin typeface="Century Gothic" pitchFamily="34" charset="0"/>
              </a:rPr>
              <a:t>Step 1 </a:t>
            </a:r>
            <a:r>
              <a:rPr lang="en-US" altLang="en-US" sz="1600" dirty="0">
                <a:solidFill>
                  <a:schemeClr val="bg1"/>
                </a:solidFill>
                <a:latin typeface="Century Gothic" pitchFamily="34" charset="0"/>
              </a:rPr>
              <a:t>-</a:t>
            </a:r>
          </a:p>
        </p:txBody>
      </p:sp>
      <p:sp>
        <p:nvSpPr>
          <p:cNvPr id="23608" name="TextBox 13"/>
          <p:cNvSpPr txBox="1">
            <a:spLocks noChangeArrowheads="1"/>
          </p:cNvSpPr>
          <p:nvPr/>
        </p:nvSpPr>
        <p:spPr bwMode="auto">
          <a:xfrm>
            <a:off x="7823200" y="2938464"/>
            <a:ext cx="1500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solidFill>
                  <a:schemeClr val="tx1">
                    <a:lumMod val="65000"/>
                  </a:schemeClr>
                </a:solidFill>
                <a:latin typeface="Century Gothic" pitchFamily="34" charset="0"/>
              </a:rPr>
              <a:t>Step 2 </a:t>
            </a:r>
            <a:endParaRPr lang="en-US" altLang="en-US" sz="1600">
              <a:solidFill>
                <a:schemeClr val="tx1">
                  <a:lumMod val="65000"/>
                </a:schemeClr>
              </a:solidFill>
              <a:latin typeface="Century Gothic" pitchFamily="34" charset="0"/>
            </a:endParaRPr>
          </a:p>
        </p:txBody>
      </p:sp>
      <p:sp>
        <p:nvSpPr>
          <p:cNvPr id="23609" name="TextBox 13"/>
          <p:cNvSpPr txBox="1">
            <a:spLocks noChangeArrowheads="1"/>
          </p:cNvSpPr>
          <p:nvPr/>
        </p:nvSpPr>
        <p:spPr bwMode="auto">
          <a:xfrm>
            <a:off x="7853363" y="4164014"/>
            <a:ext cx="149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solidFill>
                  <a:schemeClr val="tx1">
                    <a:lumMod val="65000"/>
                  </a:schemeClr>
                </a:solidFill>
                <a:latin typeface="Century Gothic" pitchFamily="34" charset="0"/>
              </a:rPr>
              <a:t>Step</a:t>
            </a:r>
            <a:r>
              <a:rPr lang="en-US" altLang="en-US" sz="1800" dirty="0">
                <a:solidFill>
                  <a:srgbClr val="000099"/>
                </a:solidFill>
                <a:latin typeface="Century Gothic" pitchFamily="34" charset="0"/>
              </a:rPr>
              <a:t> </a:t>
            </a:r>
            <a:r>
              <a:rPr lang="en-US" altLang="en-US" sz="1800" dirty="0">
                <a:solidFill>
                  <a:schemeClr val="tx1">
                    <a:lumMod val="65000"/>
                  </a:schemeClr>
                </a:solidFill>
                <a:latin typeface="Century Gothic" pitchFamily="34" charset="0"/>
              </a:rPr>
              <a:t>3</a:t>
            </a:r>
            <a:r>
              <a:rPr lang="en-US" altLang="en-US" sz="1800" dirty="0" smtClean="0">
                <a:solidFill>
                  <a:srgbClr val="000099"/>
                </a:solidFill>
                <a:latin typeface="Century Gothic" pitchFamily="34" charset="0"/>
              </a:rPr>
              <a:t> </a:t>
            </a:r>
            <a:endParaRPr lang="en-US" altLang="en-US" sz="1600" dirty="0">
              <a:solidFill>
                <a:schemeClr val="bg1"/>
              </a:solidFill>
              <a:latin typeface="Century Gothic" pitchFamily="34" charset="0"/>
            </a:endParaRPr>
          </a:p>
        </p:txBody>
      </p:sp>
      <p:sp>
        <p:nvSpPr>
          <p:cNvPr id="23610" name="TextBox 13"/>
          <p:cNvSpPr txBox="1">
            <a:spLocks noChangeArrowheads="1"/>
          </p:cNvSpPr>
          <p:nvPr/>
        </p:nvSpPr>
        <p:spPr bwMode="auto">
          <a:xfrm>
            <a:off x="7827964" y="5332414"/>
            <a:ext cx="1500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solidFill>
                  <a:schemeClr val="tx1">
                    <a:lumMod val="65000"/>
                  </a:schemeClr>
                </a:solidFill>
                <a:latin typeface="Century Gothic" pitchFamily="34" charset="0"/>
              </a:rPr>
              <a:t>Step 4 </a:t>
            </a:r>
            <a:endParaRPr lang="en-US" altLang="en-US" sz="1600" dirty="0">
              <a:solidFill>
                <a:schemeClr val="tx1">
                  <a:lumMod val="65000"/>
                </a:schemeClr>
              </a:solidFill>
              <a:latin typeface="Century Gothic" pitchFamily="34" charset="0"/>
            </a:endParaRPr>
          </a:p>
        </p:txBody>
      </p:sp>
      <p:sp>
        <p:nvSpPr>
          <p:cNvPr id="23611"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a:solidFill>
                <a:srgbClr val="0039A6"/>
              </a:solidFill>
              <a:latin typeface="Myriad Web Pro" charset="0"/>
            </a:endParaRPr>
          </a:p>
        </p:txBody>
      </p:sp>
    </p:spTree>
    <p:extLst>
      <p:ext uri="{BB962C8B-B14F-4D97-AF65-F5344CB8AC3E}">
        <p14:creationId xmlns:p14="http://schemas.microsoft.com/office/powerpoint/2010/main" val="20750890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p:cNvSpPr txBox="1">
            <a:spLocks noChangeArrowheads="1"/>
          </p:cNvSpPr>
          <p:nvPr/>
        </p:nvSpPr>
        <p:spPr bwMode="auto">
          <a:xfrm>
            <a:off x="2036764" y="533400"/>
            <a:ext cx="8186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Epidemiology Key Terms</a:t>
            </a:r>
          </a:p>
        </p:txBody>
      </p:sp>
      <p:cxnSp>
        <p:nvCxnSpPr>
          <p:cNvPr id="8" name="Straight Connector 7"/>
          <p:cNvCxnSpPr/>
          <p:nvPr/>
        </p:nvCxnSpPr>
        <p:spPr>
          <a:xfrm>
            <a:off x="2092326" y="1143000"/>
            <a:ext cx="8042275" cy="0"/>
          </a:xfrm>
          <a:prstGeom prst="line">
            <a:avLst/>
          </a:prstGeom>
          <a:ln>
            <a:solidFill>
              <a:srgbClr val="0043A6"/>
            </a:solidFill>
          </a:ln>
          <a:effectLst/>
        </p:spPr>
        <p:style>
          <a:lnRef idx="2">
            <a:schemeClr val="dk1"/>
          </a:lnRef>
          <a:fillRef idx="0">
            <a:schemeClr val="dk1"/>
          </a:fillRef>
          <a:effectRef idx="1">
            <a:schemeClr val="dk1"/>
          </a:effectRef>
          <a:fontRef idx="minor">
            <a:schemeClr val="tx1"/>
          </a:fontRef>
        </p:style>
      </p:cxnSp>
      <p:sp>
        <p:nvSpPr>
          <p:cNvPr id="27652" name="TextBox 9"/>
          <p:cNvSpPr txBox="1">
            <a:spLocks noChangeArrowheads="1"/>
          </p:cNvSpPr>
          <p:nvPr/>
        </p:nvSpPr>
        <p:spPr bwMode="auto">
          <a:xfrm>
            <a:off x="2092325" y="1600201"/>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2060"/>
                </a:solidFill>
                <a:latin typeface="Century Gothic" pitchFamily="34" charset="0"/>
              </a:rPr>
              <a:t>epidemic or outbreak</a:t>
            </a:r>
            <a:r>
              <a:rPr lang="en-US" altLang="en-US" sz="1800" dirty="0">
                <a:solidFill>
                  <a:srgbClr val="002060"/>
                </a:solidFill>
                <a:latin typeface="Century Gothic" pitchFamily="34" charset="0"/>
              </a:rPr>
              <a:t>: disease occurrence among a population that </a:t>
            </a:r>
            <a:br>
              <a:rPr lang="en-US" altLang="en-US" sz="1800" dirty="0">
                <a:solidFill>
                  <a:srgbClr val="002060"/>
                </a:solidFill>
                <a:latin typeface="Century Gothic" pitchFamily="34" charset="0"/>
              </a:rPr>
            </a:br>
            <a:r>
              <a:rPr lang="en-US" altLang="en-US" sz="1800" dirty="0">
                <a:solidFill>
                  <a:srgbClr val="002060"/>
                </a:solidFill>
                <a:latin typeface="Century Gothic" pitchFamily="34" charset="0"/>
              </a:rPr>
              <a:t>is in excess of what is expected in a given time and place.</a:t>
            </a:r>
          </a:p>
        </p:txBody>
      </p:sp>
      <p:sp>
        <p:nvSpPr>
          <p:cNvPr id="27653" name="TextBox 9"/>
          <p:cNvSpPr txBox="1">
            <a:spLocks noChangeArrowheads="1"/>
          </p:cNvSpPr>
          <p:nvPr/>
        </p:nvSpPr>
        <p:spPr bwMode="auto">
          <a:xfrm>
            <a:off x="2092326" y="2514601"/>
            <a:ext cx="7432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2060"/>
                </a:solidFill>
                <a:latin typeface="Century Gothic" pitchFamily="34" charset="0"/>
              </a:rPr>
              <a:t>cluster</a:t>
            </a:r>
            <a:r>
              <a:rPr lang="en-US" altLang="en-US" sz="1800" dirty="0">
                <a:solidFill>
                  <a:srgbClr val="002060"/>
                </a:solidFill>
                <a:latin typeface="Century Gothic" pitchFamily="34" charset="0"/>
              </a:rPr>
              <a:t>: group of cases in a specific time and place that might be more than expected. </a:t>
            </a:r>
          </a:p>
        </p:txBody>
      </p:sp>
      <p:sp>
        <p:nvSpPr>
          <p:cNvPr id="27654" name="TextBox 9"/>
          <p:cNvSpPr txBox="1">
            <a:spLocks noChangeArrowheads="1"/>
          </p:cNvSpPr>
          <p:nvPr/>
        </p:nvSpPr>
        <p:spPr bwMode="auto">
          <a:xfrm>
            <a:off x="2092326" y="3429001"/>
            <a:ext cx="7508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2060"/>
                </a:solidFill>
                <a:latin typeface="Century Gothic" pitchFamily="34" charset="0"/>
              </a:rPr>
              <a:t>endemic</a:t>
            </a:r>
            <a:r>
              <a:rPr lang="en-US" altLang="en-US" sz="1800" dirty="0">
                <a:solidFill>
                  <a:srgbClr val="002060"/>
                </a:solidFill>
                <a:latin typeface="Century Gothic" pitchFamily="34" charset="0"/>
              </a:rPr>
              <a:t>: disease or condition present among a population at all times.</a:t>
            </a:r>
          </a:p>
        </p:txBody>
      </p:sp>
      <p:sp>
        <p:nvSpPr>
          <p:cNvPr id="27655" name="TextBox 9"/>
          <p:cNvSpPr txBox="1">
            <a:spLocks noChangeArrowheads="1"/>
          </p:cNvSpPr>
          <p:nvPr/>
        </p:nvSpPr>
        <p:spPr bwMode="auto">
          <a:xfrm>
            <a:off x="2092326" y="4343400"/>
            <a:ext cx="7153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2060"/>
                </a:solidFill>
                <a:latin typeface="Century Gothic" pitchFamily="34" charset="0"/>
              </a:rPr>
              <a:t>pandemic</a:t>
            </a:r>
            <a:r>
              <a:rPr lang="en-US" altLang="en-US" sz="1800" dirty="0">
                <a:solidFill>
                  <a:srgbClr val="002060"/>
                </a:solidFill>
                <a:latin typeface="Century Gothic" pitchFamily="34" charset="0"/>
              </a:rPr>
              <a:t>: a disease or condition that spreads across regions.</a:t>
            </a:r>
          </a:p>
        </p:txBody>
      </p:sp>
      <p:sp>
        <p:nvSpPr>
          <p:cNvPr id="27656" name="TextBox 9"/>
          <p:cNvSpPr txBox="1">
            <a:spLocks noChangeArrowheads="1"/>
          </p:cNvSpPr>
          <p:nvPr/>
        </p:nvSpPr>
        <p:spPr bwMode="auto">
          <a:xfrm>
            <a:off x="2100263" y="5181601"/>
            <a:ext cx="749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tabLst>
                <a:tab pos="627063" algn="l"/>
              </a:tabLst>
              <a:defRPr sz="3200">
                <a:solidFill>
                  <a:schemeClr val="tx1"/>
                </a:solidFill>
                <a:latin typeface="Calibri" pitchFamily="34" charset="0"/>
              </a:defRPr>
            </a:lvl1pPr>
            <a:lvl2pPr marL="742950" indent="-285750">
              <a:spcBef>
                <a:spcPct val="20000"/>
              </a:spcBef>
              <a:buFont typeface="Arial" charset="0"/>
              <a:buChar char="–"/>
              <a:tabLst>
                <a:tab pos="627063" algn="l"/>
              </a:tabLst>
              <a:defRPr sz="2800">
                <a:solidFill>
                  <a:schemeClr val="tx1"/>
                </a:solidFill>
                <a:latin typeface="Calibri" pitchFamily="34" charset="0"/>
              </a:defRPr>
            </a:lvl2pPr>
            <a:lvl3pPr marL="1143000" indent="-228600">
              <a:spcBef>
                <a:spcPct val="20000"/>
              </a:spcBef>
              <a:buFont typeface="Arial" charset="0"/>
              <a:buChar char="•"/>
              <a:tabLst>
                <a:tab pos="627063" algn="l"/>
              </a:tabLst>
              <a:defRPr sz="2400">
                <a:solidFill>
                  <a:schemeClr val="tx1"/>
                </a:solidFill>
                <a:latin typeface="Calibri" pitchFamily="34" charset="0"/>
              </a:defRPr>
            </a:lvl3pPr>
            <a:lvl4pPr marL="1600200" indent="-228600">
              <a:spcBef>
                <a:spcPct val="20000"/>
              </a:spcBef>
              <a:buFont typeface="Arial" charset="0"/>
              <a:buChar char="–"/>
              <a:tabLst>
                <a:tab pos="627063" algn="l"/>
              </a:tabLst>
              <a:defRPr sz="2000">
                <a:solidFill>
                  <a:schemeClr val="tx1"/>
                </a:solidFill>
                <a:latin typeface="Calibri" pitchFamily="34" charset="0"/>
              </a:defRPr>
            </a:lvl4pPr>
            <a:lvl5pPr marL="2057400" indent="-228600">
              <a:spcBef>
                <a:spcPct val="20000"/>
              </a:spcBef>
              <a:buFont typeface="Arial" charset="0"/>
              <a:buChar char="»"/>
              <a:tabLst>
                <a:tab pos="6270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6270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6270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6270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627063" algn="l"/>
              </a:tabLst>
              <a:defRPr sz="2000">
                <a:solidFill>
                  <a:schemeClr val="tx1"/>
                </a:solidFill>
                <a:latin typeface="Calibri" pitchFamily="34" charset="0"/>
              </a:defRPr>
            </a:lvl9pPr>
          </a:lstStyle>
          <a:p>
            <a:pPr eaLnBrk="1" hangingPunct="1">
              <a:buClr>
                <a:srgbClr val="0043A6"/>
              </a:buClr>
              <a:buFont typeface="Arial" charset="0"/>
              <a:buNone/>
            </a:pPr>
            <a:r>
              <a:rPr lang="en-US" altLang="en-US" sz="1800" b="1" dirty="0">
                <a:solidFill>
                  <a:srgbClr val="002060"/>
                </a:solidFill>
                <a:latin typeface="Century Gothic" pitchFamily="34" charset="0"/>
              </a:rPr>
              <a:t>rate</a:t>
            </a:r>
            <a:r>
              <a:rPr lang="en-US" altLang="en-US" sz="1800" dirty="0">
                <a:solidFill>
                  <a:srgbClr val="002060"/>
                </a:solidFill>
                <a:latin typeface="Century Gothic" pitchFamily="34" charset="0"/>
              </a:rPr>
              <a:t>: number of cases occurring during a specific period; always dependent on the size of the population during that period.</a:t>
            </a:r>
          </a:p>
        </p:txBody>
      </p:sp>
      <p:sp>
        <p:nvSpPr>
          <p:cNvPr id="27657" name="Slide Number Placeholder 1"/>
          <p:cNvSpPr txBox="1">
            <a:spLocks/>
          </p:cNvSpPr>
          <p:nvPr/>
        </p:nvSpPr>
        <p:spPr bwMode="auto">
          <a:xfrm>
            <a:off x="8077200" y="61722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a:solidFill>
                <a:srgbClr val="0039A6"/>
              </a:solidFill>
              <a:latin typeface="Myriad Web Pro" charset="0"/>
            </a:endParaRPr>
          </a:p>
        </p:txBody>
      </p:sp>
    </p:spTree>
    <p:extLst>
      <p:ext uri="{BB962C8B-B14F-4D97-AF65-F5344CB8AC3E}">
        <p14:creationId xmlns:p14="http://schemas.microsoft.com/office/powerpoint/2010/main" val="408310426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14330" y="1987551"/>
            <a:ext cx="8196471" cy="581187"/>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sp>
        <p:nvSpPr>
          <p:cNvPr id="28677" name="TextBox 8"/>
          <p:cNvSpPr txBox="1">
            <a:spLocks noChangeArrowheads="1"/>
          </p:cNvSpPr>
          <p:nvPr/>
        </p:nvSpPr>
        <p:spPr bwMode="auto">
          <a:xfrm>
            <a:off x="2522538" y="2078038"/>
            <a:ext cx="2197100" cy="430212"/>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dirty="0">
                <a:solidFill>
                  <a:srgbClr val="0036A6"/>
                </a:solidFill>
                <a:latin typeface="Century Gothic" pitchFamily="34" charset="0"/>
              </a:rPr>
              <a:t>A. endemic</a:t>
            </a:r>
          </a:p>
        </p:txBody>
      </p:sp>
      <p:sp>
        <p:nvSpPr>
          <p:cNvPr id="28678" name="TextBox 13"/>
          <p:cNvSpPr txBox="1">
            <a:spLocks noChangeArrowheads="1"/>
          </p:cNvSpPr>
          <p:nvPr/>
        </p:nvSpPr>
        <p:spPr bwMode="auto">
          <a:xfrm>
            <a:off x="7704139" y="2073276"/>
            <a:ext cx="2257425" cy="430213"/>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dirty="0">
                <a:solidFill>
                  <a:srgbClr val="0036A6"/>
                </a:solidFill>
                <a:latin typeface="Century Gothic" pitchFamily="34" charset="0"/>
              </a:rPr>
              <a:t>C. epidemic</a:t>
            </a:r>
          </a:p>
        </p:txBody>
      </p:sp>
      <p:sp>
        <p:nvSpPr>
          <p:cNvPr id="28679" name="TextBox 14"/>
          <p:cNvSpPr txBox="1">
            <a:spLocks noChangeArrowheads="1"/>
          </p:cNvSpPr>
          <p:nvPr/>
        </p:nvSpPr>
        <p:spPr bwMode="auto">
          <a:xfrm>
            <a:off x="5037138" y="2073276"/>
            <a:ext cx="2303462" cy="430213"/>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dirty="0">
                <a:solidFill>
                  <a:srgbClr val="0036A6"/>
                </a:solidFill>
                <a:latin typeface="Century Gothic" pitchFamily="34" charset="0"/>
              </a:rPr>
              <a:t>B. pandemic</a:t>
            </a:r>
          </a:p>
        </p:txBody>
      </p:sp>
      <p:cxnSp>
        <p:nvCxnSpPr>
          <p:cNvPr id="16" name="Straight Connector 15"/>
          <p:cNvCxnSpPr/>
          <p:nvPr/>
        </p:nvCxnSpPr>
        <p:spPr>
          <a:xfrm>
            <a:off x="2082800" y="1219200"/>
            <a:ext cx="8051800"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8681" name="TextBox 6"/>
          <p:cNvSpPr txBox="1">
            <a:spLocks noChangeArrowheads="1"/>
          </p:cNvSpPr>
          <p:nvPr/>
        </p:nvSpPr>
        <p:spPr bwMode="auto">
          <a:xfrm>
            <a:off x="4178301" y="5289550"/>
            <a:ext cx="5883275" cy="769938"/>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marL="344488" indent="-344488">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US" altLang="en-US" sz="2200" dirty="0">
                <a:solidFill>
                  <a:srgbClr val="0039A6"/>
                </a:solidFill>
                <a:latin typeface="Century Gothic" pitchFamily="34" charset="0"/>
              </a:rPr>
              <a:t>3.	HIV/AIDS is one of the worst global diseases in history. It is a/an _________.</a:t>
            </a:r>
          </a:p>
        </p:txBody>
      </p:sp>
      <p:cxnSp>
        <p:nvCxnSpPr>
          <p:cNvPr id="20" name="Straight Connector 19"/>
          <p:cNvCxnSpPr/>
          <p:nvPr/>
        </p:nvCxnSpPr>
        <p:spPr bwMode="auto">
          <a:xfrm>
            <a:off x="2133601" y="5670550"/>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71" name="TextBox 21"/>
          <p:cNvSpPr txBox="1">
            <a:spLocks noChangeArrowheads="1"/>
          </p:cNvSpPr>
          <p:nvPr/>
        </p:nvSpPr>
        <p:spPr bwMode="auto">
          <a:xfrm>
            <a:off x="2068513" y="5176838"/>
            <a:ext cx="2165350" cy="461962"/>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39A6"/>
                </a:solidFill>
                <a:latin typeface="Century Gothic" pitchFamily="34" charset="0"/>
              </a:rPr>
              <a:t>B. pandemic</a:t>
            </a:r>
          </a:p>
        </p:txBody>
      </p:sp>
      <p:cxnSp>
        <p:nvCxnSpPr>
          <p:cNvPr id="17" name="Straight Connector 16"/>
          <p:cNvCxnSpPr/>
          <p:nvPr/>
        </p:nvCxnSpPr>
        <p:spPr bwMode="auto">
          <a:xfrm>
            <a:off x="2133601" y="3309938"/>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69" name="TextBox 26"/>
          <p:cNvSpPr txBox="1">
            <a:spLocks noChangeArrowheads="1"/>
          </p:cNvSpPr>
          <p:nvPr/>
        </p:nvSpPr>
        <p:spPr bwMode="auto">
          <a:xfrm>
            <a:off x="2101850" y="2868613"/>
            <a:ext cx="2165350" cy="461962"/>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39A6"/>
                </a:solidFill>
                <a:latin typeface="Century Gothic" pitchFamily="34" charset="0"/>
              </a:rPr>
              <a:t>A. endemic</a:t>
            </a:r>
          </a:p>
        </p:txBody>
      </p:sp>
      <p:cxnSp>
        <p:nvCxnSpPr>
          <p:cNvPr id="19" name="Straight Connector 18"/>
          <p:cNvCxnSpPr/>
          <p:nvPr/>
        </p:nvCxnSpPr>
        <p:spPr bwMode="auto">
          <a:xfrm>
            <a:off x="2133601" y="4489450"/>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67" name="TextBox 27"/>
          <p:cNvSpPr txBox="1">
            <a:spLocks noChangeArrowheads="1"/>
          </p:cNvSpPr>
          <p:nvPr/>
        </p:nvSpPr>
        <p:spPr bwMode="auto">
          <a:xfrm>
            <a:off x="2106613" y="3962401"/>
            <a:ext cx="2165350" cy="461963"/>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C. epidemic</a:t>
            </a:r>
          </a:p>
        </p:txBody>
      </p:sp>
      <p:sp>
        <p:nvSpPr>
          <p:cNvPr id="28688" name="Rectangle 4"/>
          <p:cNvSpPr>
            <a:spLocks noChangeArrowheads="1"/>
          </p:cNvSpPr>
          <p:nvPr/>
        </p:nvSpPr>
        <p:spPr bwMode="auto">
          <a:xfrm>
            <a:off x="4222750" y="2921000"/>
            <a:ext cx="5943600" cy="1106488"/>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marL="403225" indent="-403225">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a:pPr>
            <a:r>
              <a:rPr lang="en-US" altLang="en-US" sz="2200" dirty="0">
                <a:solidFill>
                  <a:srgbClr val="0039A6"/>
                </a:solidFill>
                <a:latin typeface="Century Gothic" pitchFamily="34" charset="0"/>
              </a:rPr>
              <a:t>Malaria is present in Africa at all times because of the presence of infected mosquitoes. Malaria is _____ in Africa.</a:t>
            </a:r>
          </a:p>
        </p:txBody>
      </p:sp>
      <p:sp>
        <p:nvSpPr>
          <p:cNvPr id="28689" name="Rectangle 20"/>
          <p:cNvSpPr>
            <a:spLocks noChangeArrowheads="1"/>
          </p:cNvSpPr>
          <p:nvPr/>
        </p:nvSpPr>
        <p:spPr bwMode="auto">
          <a:xfrm>
            <a:off x="4191000" y="4068764"/>
            <a:ext cx="5943600" cy="1108075"/>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marL="344488" indent="-344488">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dirty="0">
                <a:solidFill>
                  <a:srgbClr val="0039A6"/>
                </a:solidFill>
                <a:latin typeface="Century Gothic" pitchFamily="34" charset="0"/>
              </a:rPr>
              <a:t>2.	The Ebola virus in parts of Africa is in excess of what is expected for this region. This virus is a/an ________.</a:t>
            </a:r>
          </a:p>
        </p:txBody>
      </p:sp>
      <p:sp>
        <p:nvSpPr>
          <p:cNvPr id="28690" name="Rectangle 20"/>
          <p:cNvSpPr>
            <a:spLocks noChangeArrowheads="1"/>
          </p:cNvSpPr>
          <p:nvPr/>
        </p:nvSpPr>
        <p:spPr bwMode="auto">
          <a:xfrm>
            <a:off x="1949451" y="1295401"/>
            <a:ext cx="8264525" cy="461963"/>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3AA6"/>
                </a:solidFill>
                <a:latin typeface="Century Gothic" pitchFamily="34" charset="0"/>
              </a:rPr>
              <a:t>Match each term with the correct example.</a:t>
            </a:r>
            <a:endParaRPr lang="en-US" altLang="en-US" sz="2400" b="1" dirty="0">
              <a:solidFill>
                <a:srgbClr val="003AA6"/>
              </a:solidFill>
              <a:latin typeface="Century Gothic" pitchFamily="34" charset="0"/>
            </a:endParaRPr>
          </a:p>
        </p:txBody>
      </p:sp>
      <p:sp>
        <p:nvSpPr>
          <p:cNvPr id="28691" name="TextBox 7"/>
          <p:cNvSpPr txBox="1">
            <a:spLocks noChangeArrowheads="1"/>
          </p:cNvSpPr>
          <p:nvPr/>
        </p:nvSpPr>
        <p:spPr bwMode="auto">
          <a:xfrm>
            <a:off x="2851150" y="493714"/>
            <a:ext cx="4114800" cy="554037"/>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dirty="0">
                <a:solidFill>
                  <a:srgbClr val="003AA6"/>
                </a:solidFill>
                <a:latin typeface="Century Gothic" pitchFamily="34" charset="0"/>
              </a:rPr>
              <a:t>Knowledge Check</a:t>
            </a:r>
          </a:p>
        </p:txBody>
      </p:sp>
      <p:pic>
        <p:nvPicPr>
          <p:cNvPr id="28692" name="Picture 2" descr="Notebook and checkmark inside a circle." title="Knowledge Check Icon"/>
          <p:cNvPicPr>
            <a:picLocks noChangeAspect="1" noChangeArrowheads="1"/>
          </p:cNvPicPr>
          <p:nvPr/>
        </p:nvPicPr>
        <p:blipFill>
          <a:blip r:embed="rId3"/>
          <a:srcRect/>
          <a:stretch>
            <a:fillRect/>
          </a:stretch>
        </p:blipFill>
        <p:spPr bwMode="auto">
          <a:xfrm>
            <a:off x="2082801" y="415926"/>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1384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1" grpId="0" animBg="1"/>
      <p:bldP spid="27669" grpId="0" animBg="1"/>
      <p:bldP spid="27667"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1888</TotalTime>
  <Words>1901</Words>
  <Application>Microsoft Office PowerPoint</Application>
  <PresentationFormat>Widescreen</PresentationFormat>
  <Paragraphs>570</Paragraphs>
  <Slides>30</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Century Gothic</vt:lpstr>
      <vt:lpstr>Courier New</vt:lpstr>
      <vt:lpstr>Myriad Web Pro</vt:lpstr>
      <vt:lpstr>Times New Roman</vt:lpstr>
      <vt:lpstr>Wingdings</vt:lpstr>
      <vt:lpstr>Wingdings 3</vt:lpstr>
      <vt:lpstr>Slice</vt:lpstr>
      <vt:lpstr>Epidemiology</vt:lpstr>
      <vt:lpstr>Approaching Epidemiology </vt:lpstr>
      <vt:lpstr>PowerPoint Presentation</vt:lpstr>
      <vt:lpstr>So what qualifies as Epidemiology???</vt:lpstr>
      <vt:lpstr>Fact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dc:title>
  <dc:creator>Althea Roy</dc:creator>
  <cp:lastModifiedBy>Althea Roy</cp:lastModifiedBy>
  <cp:revision>9</cp:revision>
  <dcterms:created xsi:type="dcterms:W3CDTF">2017-04-11T13:08:49Z</dcterms:created>
  <dcterms:modified xsi:type="dcterms:W3CDTF">2017-10-02T13:22:58Z</dcterms:modified>
</cp:coreProperties>
</file>