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5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8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6362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51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832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1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23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4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6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3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7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8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7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1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1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393D-7082-4B37-B4B6-3AC3B51FE09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C4B3C8-A2F8-4208-A718-6E28655CE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75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Types of Reaction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06" y="1691549"/>
            <a:ext cx="8596668" cy="388077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Combustion</a:t>
            </a:r>
            <a:r>
              <a:rPr lang="en-US" sz="3200" dirty="0" smtClean="0"/>
              <a:t>: carbon compound burns in oxygen to form carbon dioxide and water.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endParaRPr lang="en-US" sz="3200" b="1" dirty="0" smtClean="0"/>
          </a:p>
          <a:p>
            <a:r>
              <a:rPr lang="en-US" sz="3200" b="1" dirty="0" smtClean="0"/>
              <a:t>Acid-Base</a:t>
            </a:r>
            <a:r>
              <a:rPr lang="en-US" sz="3200" dirty="0" smtClean="0"/>
              <a:t>: an acid &amp; base react to form a salt &amp; water.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133054" y="3116714"/>
            <a:ext cx="6689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3600" b="1" baseline="-25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2O</a:t>
            </a:r>
            <a:r>
              <a:rPr lang="en-US" sz="36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2470" y="5692273"/>
            <a:ext cx="6689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NaOH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10474" y="3105029"/>
            <a:ext cx="2616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CO</a:t>
            </a:r>
            <a:r>
              <a:rPr lang="en-US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2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2H</a:t>
            </a:r>
            <a:r>
              <a:rPr lang="en-US" sz="3600" b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2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O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01618" y="5692274"/>
            <a:ext cx="26677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NaCl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867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42" y="408432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Practice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593661"/>
            <a:ext cx="10250424" cy="3880773"/>
          </a:xfrm>
        </p:spPr>
        <p:txBody>
          <a:bodyPr>
            <a:noAutofit/>
          </a:bodyPr>
          <a:lstStyle/>
          <a:p>
            <a:pPr>
              <a:buAutoNum type="arabicParenR"/>
            </a:pPr>
            <a:r>
              <a:rPr lang="en-US" altLang="en-US" sz="2800" dirty="0" smtClean="0"/>
              <a:t>ammonia </a:t>
            </a:r>
            <a:r>
              <a:rPr lang="en-US" altLang="en-US" sz="2800" dirty="0">
                <a:sym typeface="Wingdings" panose="05000000000000000000" pitchFamily="2" charset="2"/>
              </a:rPr>
              <a:t> hydrogen &amp; </a:t>
            </a:r>
            <a:r>
              <a:rPr lang="en-US" altLang="en-US" sz="2800" dirty="0" smtClean="0">
                <a:sym typeface="Wingdings" panose="05000000000000000000" pitchFamily="2" charset="2"/>
              </a:rPr>
              <a:t>nitrogen</a:t>
            </a:r>
          </a:p>
          <a:p>
            <a:pPr>
              <a:buAutoNum type="arabicParenR"/>
            </a:pPr>
            <a:r>
              <a:rPr lang="en-US" altLang="en-US" sz="2800" dirty="0" smtClean="0">
                <a:sym typeface="Wingdings" panose="05000000000000000000" pitchFamily="2" charset="2"/>
              </a:rPr>
              <a:t>magnesium </a:t>
            </a:r>
            <a:r>
              <a:rPr lang="en-US" altLang="en-US" sz="2800" dirty="0">
                <a:sym typeface="Wingdings" panose="05000000000000000000" pitchFamily="2" charset="2"/>
              </a:rPr>
              <a:t>+ oxygen  magnesium </a:t>
            </a:r>
            <a:r>
              <a:rPr lang="en-US" altLang="en-US" sz="2800" dirty="0" smtClean="0">
                <a:sym typeface="Wingdings" panose="05000000000000000000" pitchFamily="2" charset="2"/>
              </a:rPr>
              <a:t>oxide</a:t>
            </a:r>
          </a:p>
          <a:p>
            <a:pPr>
              <a:buAutoNum type="arabicParenR"/>
            </a:pPr>
            <a:r>
              <a:rPr lang="en-US" altLang="en-US" sz="2800" dirty="0" smtClean="0">
                <a:sym typeface="Wingdings" panose="05000000000000000000" pitchFamily="2" charset="2"/>
              </a:rPr>
              <a:t>hydrochloric </a:t>
            </a:r>
            <a:r>
              <a:rPr lang="en-US" altLang="en-US" sz="2800" dirty="0">
                <a:sym typeface="Wingdings" panose="05000000000000000000" pitchFamily="2" charset="2"/>
              </a:rPr>
              <a:t>acid + calcium hydroxide calcium chloride + </a:t>
            </a:r>
            <a:r>
              <a:rPr lang="en-US" altLang="en-US" sz="2800" dirty="0" smtClean="0">
                <a:sym typeface="Wingdings" panose="05000000000000000000" pitchFamily="2" charset="2"/>
              </a:rPr>
              <a:t>water</a:t>
            </a:r>
          </a:p>
          <a:p>
            <a:pPr>
              <a:buAutoNum type="arabicParenR"/>
            </a:pPr>
            <a:r>
              <a:rPr lang="en-US" altLang="en-US" sz="2800" dirty="0" smtClean="0">
                <a:sym typeface="Wingdings" panose="05000000000000000000" pitchFamily="2" charset="2"/>
              </a:rPr>
              <a:t>zinc </a:t>
            </a:r>
            <a:r>
              <a:rPr lang="en-US" altLang="en-US" sz="2800" dirty="0">
                <a:sym typeface="Wingdings" panose="05000000000000000000" pitchFamily="2" charset="2"/>
              </a:rPr>
              <a:t>+ </a:t>
            </a:r>
            <a:r>
              <a:rPr lang="en-US" altLang="en-US" sz="2800" dirty="0" err="1">
                <a:sym typeface="Wingdings" panose="05000000000000000000" pitchFamily="2" charset="2"/>
              </a:rPr>
              <a:t>hydrobromic</a:t>
            </a:r>
            <a:r>
              <a:rPr lang="en-US" altLang="en-US" sz="2800" dirty="0">
                <a:sym typeface="Wingdings" panose="05000000000000000000" pitchFamily="2" charset="2"/>
              </a:rPr>
              <a:t> acid  zinc bromide + </a:t>
            </a:r>
            <a:r>
              <a:rPr lang="en-US" altLang="en-US" sz="2800" dirty="0" smtClean="0">
                <a:sym typeface="Wingdings" panose="05000000000000000000" pitchFamily="2" charset="2"/>
              </a:rPr>
              <a:t>hydrogen</a:t>
            </a:r>
          </a:p>
          <a:p>
            <a:pPr>
              <a:buAutoNum type="arabicParenR"/>
            </a:pPr>
            <a:r>
              <a:rPr lang="en-US" altLang="en-US" sz="2800" dirty="0" smtClean="0">
                <a:sym typeface="Wingdings" panose="05000000000000000000" pitchFamily="2" charset="2"/>
              </a:rPr>
              <a:t>magnesium </a:t>
            </a:r>
            <a:r>
              <a:rPr lang="en-US" altLang="en-US" sz="2800" dirty="0">
                <a:sym typeface="Wingdings" panose="05000000000000000000" pitchFamily="2" charset="2"/>
              </a:rPr>
              <a:t>oxide + calcium fluoride  magnesium fluoride + calcium </a:t>
            </a:r>
            <a:r>
              <a:rPr lang="en-US" altLang="en-US" sz="2800" dirty="0" smtClean="0">
                <a:sym typeface="Wingdings" panose="05000000000000000000" pitchFamily="2" charset="2"/>
              </a:rPr>
              <a:t>oxide</a:t>
            </a:r>
          </a:p>
          <a:p>
            <a:pPr>
              <a:buAutoNum type="arabicParenR"/>
            </a:pPr>
            <a:r>
              <a:rPr lang="en-US" altLang="en-US" sz="2800" dirty="0" smtClean="0">
                <a:sym typeface="Wingdings" panose="05000000000000000000" pitchFamily="2" charset="2"/>
              </a:rPr>
              <a:t>methane </a:t>
            </a:r>
            <a:r>
              <a:rPr lang="en-US" altLang="en-US" sz="2800" dirty="0">
                <a:sym typeface="Wingdings" panose="05000000000000000000" pitchFamily="2" charset="2"/>
              </a:rPr>
              <a:t>(CH</a:t>
            </a:r>
            <a:r>
              <a:rPr lang="en-US" altLang="en-US" sz="2800" baseline="-25000" dirty="0">
                <a:sym typeface="Wingdings" panose="05000000000000000000" pitchFamily="2" charset="2"/>
              </a:rPr>
              <a:t>4</a:t>
            </a:r>
            <a:r>
              <a:rPr lang="en-US" altLang="en-US" sz="2800" dirty="0">
                <a:sym typeface="Wingdings" panose="05000000000000000000" pitchFamily="2" charset="2"/>
              </a:rPr>
              <a:t>) + oxygen  carbon dioxide + water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70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Heat or light</a:t>
            </a:r>
          </a:p>
          <a:p>
            <a:r>
              <a:rPr lang="en-US" sz="3200" dirty="0" smtClean="0"/>
              <a:t>Color change</a:t>
            </a:r>
          </a:p>
          <a:p>
            <a:r>
              <a:rPr lang="en-US" sz="3200" smtClean="0"/>
              <a:t>Odor change</a:t>
            </a:r>
            <a:endParaRPr lang="en-US" sz="3200" dirty="0" smtClean="0"/>
          </a:p>
          <a:p>
            <a:r>
              <a:rPr lang="en-US" sz="3200" dirty="0" smtClean="0"/>
              <a:t>Release of gas (bubbles)</a:t>
            </a:r>
          </a:p>
          <a:p>
            <a:r>
              <a:rPr lang="en-US" sz="3200" dirty="0" smtClean="0"/>
              <a:t>Formation of a solid (</a:t>
            </a:r>
            <a:r>
              <a:rPr lang="en-US" sz="3200" b="1" dirty="0" smtClean="0"/>
              <a:t>precipitate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484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Conservation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is neither created nor destroyed in ordinary chemical reactions</a:t>
            </a:r>
          </a:p>
          <a:p>
            <a:r>
              <a:rPr lang="en-US" dirty="0" smtClean="0"/>
              <a:t>Must have equal numbers of atoms on both sides of the equation to obey this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2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99" y="1270000"/>
            <a:ext cx="7761947" cy="3880773"/>
          </a:xfrm>
        </p:spPr>
        <p:txBody>
          <a:bodyPr>
            <a:noAutofit/>
          </a:bodyPr>
          <a:lstStyle/>
          <a:p>
            <a:r>
              <a:rPr lang="en-US" sz="2200" dirty="0" smtClean="0"/>
              <a:t>Statements using words or formulas that describes a chemical change.</a:t>
            </a:r>
          </a:p>
          <a:p>
            <a:r>
              <a:rPr lang="en-US" sz="2200" dirty="0" smtClean="0"/>
              <a:t>Consists of two parts</a:t>
            </a:r>
          </a:p>
          <a:p>
            <a:pPr lvl="1"/>
            <a:r>
              <a:rPr lang="en-US" sz="2200" dirty="0" smtClean="0"/>
              <a:t>Reactants</a:t>
            </a:r>
          </a:p>
          <a:p>
            <a:pPr lvl="2"/>
            <a:r>
              <a:rPr lang="en-US" sz="2200" dirty="0" smtClean="0"/>
              <a:t>Starting substances in a chemical change</a:t>
            </a:r>
          </a:p>
          <a:p>
            <a:pPr lvl="2"/>
            <a:r>
              <a:rPr lang="en-US" sz="2200" dirty="0" smtClean="0"/>
              <a:t>Always written on the left side of an equation</a:t>
            </a:r>
          </a:p>
          <a:p>
            <a:pPr lvl="1"/>
            <a:r>
              <a:rPr lang="en-US" sz="2200" dirty="0" smtClean="0"/>
              <a:t>Products	</a:t>
            </a:r>
          </a:p>
          <a:p>
            <a:pPr lvl="2"/>
            <a:r>
              <a:rPr lang="en-US" sz="2200" dirty="0" smtClean="0"/>
              <a:t>Substances formed in a chemical reaction</a:t>
            </a:r>
          </a:p>
          <a:p>
            <a:pPr lvl="2"/>
            <a:r>
              <a:rPr lang="en-US" sz="2200" dirty="0" smtClean="0"/>
              <a:t>Always written on the right side of the equation</a:t>
            </a:r>
          </a:p>
          <a:p>
            <a:pPr lvl="1"/>
            <a:r>
              <a:rPr lang="en-US" sz="2400" b="1" dirty="0" smtClean="0"/>
              <a:t>Coefficients</a:t>
            </a:r>
          </a:p>
          <a:p>
            <a:pPr lvl="2"/>
            <a:r>
              <a:rPr lang="en-US" sz="1800" dirty="0"/>
              <a:t> </a:t>
            </a:r>
            <a:r>
              <a:rPr lang="en-US" sz="2200" dirty="0"/>
              <a:t>Numbers in front of formulas used to balance the numbers of atoms in an equation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79958" y="3711074"/>
            <a:ext cx="6689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Y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XY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61286" y="4171419"/>
            <a:ext cx="2535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reactants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19276" y="4171419"/>
            <a:ext cx="2535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products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01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Diatomic Elements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7 elements that are formed by bonding two atoms of that element.</a:t>
            </a:r>
          </a:p>
          <a:p>
            <a:r>
              <a:rPr lang="en-US" sz="2800" dirty="0" smtClean="0"/>
              <a:t>Are written as diatomic molecules in the elemental form</a:t>
            </a:r>
          </a:p>
          <a:p>
            <a:pPr lvl="1"/>
            <a:r>
              <a:rPr lang="en-US" sz="2800" dirty="0" smtClean="0"/>
              <a:t>Br, I, N, Cl, H, O, &amp; F</a:t>
            </a:r>
          </a:p>
          <a:p>
            <a:pPr lvl="1"/>
            <a:r>
              <a:rPr lang="en-US" sz="2800" dirty="0" smtClean="0"/>
              <a:t>Ex: Bromine = Br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r>
              <a:rPr lang="en-US" sz="2800" dirty="0" smtClean="0"/>
              <a:t>Mr. “</a:t>
            </a:r>
            <a:r>
              <a:rPr lang="en-US" sz="2800" dirty="0" err="1" smtClean="0"/>
              <a:t>BrINClHOF</a:t>
            </a:r>
            <a:endParaRPr lang="en-US" sz="2800" dirty="0" smtClean="0"/>
          </a:p>
          <a:p>
            <a:pPr marL="914400" lvl="2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062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arenR"/>
            </a:pPr>
            <a:r>
              <a:rPr lang="en-US" sz="2800" smtClean="0"/>
              <a:t>H</a:t>
            </a:r>
            <a:r>
              <a:rPr lang="en-US" sz="2800" baseline="-25000" smtClean="0"/>
              <a:t>2</a:t>
            </a:r>
            <a:r>
              <a:rPr lang="en-US" sz="2800" smtClean="0"/>
              <a:t> + Br</a:t>
            </a:r>
            <a:r>
              <a:rPr lang="en-US" sz="2800" baseline="-25000" smtClean="0"/>
              <a:t>2</a:t>
            </a:r>
            <a:r>
              <a:rPr lang="en-US" sz="2800" smtClean="0"/>
              <a:t> </a:t>
            </a:r>
            <a:r>
              <a:rPr lang="en-US" sz="2800" smtClean="0">
                <a:sym typeface="Wingdings" panose="05000000000000000000" pitchFamily="2" charset="2"/>
              </a:rPr>
              <a:t> HBr</a:t>
            </a:r>
          </a:p>
          <a:p>
            <a:pPr>
              <a:buAutoNum type="arabicParenR"/>
            </a:pPr>
            <a:r>
              <a:rPr lang="en-US" sz="2800" smtClean="0">
                <a:sym typeface="Wingdings" panose="05000000000000000000" pitchFamily="2" charset="2"/>
              </a:rPr>
              <a:t>Mg + NaOH  Mg(OH)</a:t>
            </a:r>
            <a:r>
              <a:rPr lang="en-US" sz="2800" baseline="-25000" smtClean="0">
                <a:sym typeface="Wingdings" panose="05000000000000000000" pitchFamily="2" charset="2"/>
              </a:rPr>
              <a:t>2</a:t>
            </a:r>
            <a:r>
              <a:rPr lang="en-US" sz="2800" smtClean="0">
                <a:sym typeface="Wingdings" panose="05000000000000000000" pitchFamily="2" charset="2"/>
              </a:rPr>
              <a:t> + Na</a:t>
            </a:r>
          </a:p>
          <a:p>
            <a:pPr>
              <a:buAutoNum type="arabicParenR"/>
            </a:pPr>
            <a:r>
              <a:rPr lang="en-US" sz="2800" smtClean="0">
                <a:sym typeface="Wingdings" panose="05000000000000000000" pitchFamily="2" charset="2"/>
              </a:rPr>
              <a:t>hydrogen + nitrogen  ammonia</a:t>
            </a:r>
          </a:p>
          <a:p>
            <a:pPr>
              <a:buAutoNum type="arabicParenR"/>
            </a:pPr>
            <a:r>
              <a:rPr lang="en-US" sz="2800" smtClean="0">
                <a:sym typeface="Wingdings" panose="05000000000000000000" pitchFamily="2" charset="2"/>
              </a:rPr>
              <a:t>Sulfur + oxygen  sulfur trioxide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5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Types of Reaction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326" y="1603202"/>
            <a:ext cx="8596668" cy="388077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Synthesis</a:t>
            </a:r>
            <a:r>
              <a:rPr lang="en-US" sz="3200" dirty="0" smtClean="0"/>
              <a:t>: 2 or more substances combine into 1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 smtClean="0"/>
              <a:t>Decomposition</a:t>
            </a:r>
            <a:r>
              <a:rPr lang="en-US" sz="3200" dirty="0" smtClean="0"/>
              <a:t>: 1 substance breaks down into2 or more simpler ones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123910" y="2403482"/>
            <a:ext cx="6689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5350" y="5018327"/>
            <a:ext cx="6689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57966" y="2403481"/>
            <a:ext cx="7457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X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Y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7219" y="5018327"/>
            <a:ext cx="12872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X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Y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271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Types of Reaction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06" y="1691549"/>
            <a:ext cx="8596668" cy="388077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Single replacement</a:t>
            </a:r>
            <a:r>
              <a:rPr lang="en-US" sz="3200" dirty="0" smtClean="0"/>
              <a:t>: one element replaces another in a compound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endParaRPr lang="en-US" sz="3200" b="1" dirty="0" smtClean="0"/>
          </a:p>
          <a:p>
            <a:r>
              <a:rPr lang="en-US" sz="3200" b="1" dirty="0" smtClean="0"/>
              <a:t>Double replacement</a:t>
            </a:r>
            <a:r>
              <a:rPr lang="en-US" sz="3200" dirty="0" smtClean="0"/>
              <a:t>: two compounds form 2 new ones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133054" y="3116714"/>
            <a:ext cx="6689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25078" y="5692274"/>
            <a:ext cx="6689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3959352" y="2896178"/>
            <a:ext cx="704088" cy="218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rot="10800000">
            <a:off x="3959352" y="3792252"/>
            <a:ext cx="704088" cy="218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59532" y="3116714"/>
            <a:ext cx="15452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X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Y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0154" y="5692274"/>
            <a:ext cx="22391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X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B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Y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urved Down Arrow 10"/>
          <p:cNvSpPr/>
          <p:nvPr/>
        </p:nvSpPr>
        <p:spPr>
          <a:xfrm rot="10800000">
            <a:off x="3959351" y="6227063"/>
            <a:ext cx="823664" cy="2990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>
            <a:off x="3626108" y="5516552"/>
            <a:ext cx="1376992" cy="2990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27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342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CHEMICAL REACTIONS</vt:lpstr>
      <vt:lpstr>Evidence of Chemical Reactions</vt:lpstr>
      <vt:lpstr>Law of Conservation of Matter</vt:lpstr>
      <vt:lpstr>Chemical Equations</vt:lpstr>
      <vt:lpstr>Diatomic Elements </vt:lpstr>
      <vt:lpstr>Examples</vt:lpstr>
      <vt:lpstr>Types of Reactions</vt:lpstr>
      <vt:lpstr>Types of Reaction</vt:lpstr>
      <vt:lpstr>Types of Reaction</vt:lpstr>
      <vt:lpstr>Types of Reaction</vt:lpstr>
      <vt:lpstr>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Juan Mora</dc:creator>
  <cp:lastModifiedBy>Althea Roy</cp:lastModifiedBy>
  <cp:revision>11</cp:revision>
  <dcterms:created xsi:type="dcterms:W3CDTF">2014-11-04T01:19:04Z</dcterms:created>
  <dcterms:modified xsi:type="dcterms:W3CDTF">2017-09-22T11:57:46Z</dcterms:modified>
</cp:coreProperties>
</file>