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5"/>
  </p:notesMasterIdLst>
  <p:handoutMasterIdLst>
    <p:handoutMasterId r:id="rId36"/>
  </p:handoutMasterIdLst>
  <p:sldIdLst>
    <p:sldId id="256" r:id="rId2"/>
    <p:sldId id="259" r:id="rId3"/>
    <p:sldId id="260" r:id="rId4"/>
    <p:sldId id="261" r:id="rId5"/>
    <p:sldId id="262" r:id="rId6"/>
    <p:sldId id="263" r:id="rId7"/>
    <p:sldId id="264" r:id="rId8"/>
    <p:sldId id="309" r:id="rId9"/>
    <p:sldId id="311" r:id="rId10"/>
    <p:sldId id="310"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7" r:id="rId31"/>
    <p:sldId id="288" r:id="rId32"/>
    <p:sldId id="289" r:id="rId33"/>
    <p:sldId id="292"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581" autoAdjust="0"/>
  </p:normalViewPr>
  <p:slideViewPr>
    <p:cSldViewPr>
      <p:cViewPr varScale="1">
        <p:scale>
          <a:sx n="84" d="100"/>
          <a:sy n="84" d="100"/>
        </p:scale>
        <p:origin x="629"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737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737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737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12ACC65-3B57-4EE4-A357-7595F6ADAE9D}" type="slidenum">
              <a:rPr lang="en-US" altLang="en-US"/>
              <a:pPr>
                <a:defRPr/>
              </a:pPr>
              <a:t>‹#›</a:t>
            </a:fld>
            <a:endParaRPr lang="en-US" altLang="en-US"/>
          </a:p>
        </p:txBody>
      </p:sp>
    </p:spTree>
    <p:extLst>
      <p:ext uri="{BB962C8B-B14F-4D97-AF65-F5344CB8AC3E}">
        <p14:creationId xmlns:p14="http://schemas.microsoft.com/office/powerpoint/2010/main" val="3358444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ADF53601-5487-4439-BBEA-FA84EF481FD9}" type="slidenum">
              <a:rPr lang="en-US" altLang="en-US"/>
              <a:pPr>
                <a:defRPr/>
              </a:pPr>
              <a:t>‹#›</a:t>
            </a:fld>
            <a:endParaRPr lang="en-US" altLang="en-US"/>
          </a:p>
        </p:txBody>
      </p:sp>
    </p:spTree>
    <p:extLst>
      <p:ext uri="{BB962C8B-B14F-4D97-AF65-F5344CB8AC3E}">
        <p14:creationId xmlns:p14="http://schemas.microsoft.com/office/powerpoint/2010/main" val="830265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FB1819-59E2-4974-AD0E-4E81FC61906E}" type="slidenum">
              <a:rPr lang="en-US" altLang="en-US" smtClean="0">
                <a:latin typeface="Times New Roman" panose="02020603050405020304" pitchFamily="18" charset="0"/>
              </a:rPr>
              <a:pPr/>
              <a:t>1</a:t>
            </a:fld>
            <a:endParaRPr lang="en-US" altLang="en-US" smtClean="0">
              <a:latin typeface="Times New Roman" panose="02020603050405020304" pitchFamily="18" charset="0"/>
            </a:endParaRPr>
          </a:p>
        </p:txBody>
      </p:sp>
      <p:sp>
        <p:nvSpPr>
          <p:cNvPr id="819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smtClean="0"/>
          </a:p>
        </p:txBody>
      </p:sp>
      <p:sp>
        <p:nvSpPr>
          <p:cNvPr id="8196" name="Rectangle 3"/>
          <p:cNvSpPr>
            <a:spLocks noGrp="1" noRot="1" noChangeAspect="1" noChangeArrowheads="1" noTextEdit="1"/>
          </p:cNvSpPr>
          <p:nvPr>
            <p:ph type="sldImg"/>
          </p:nvPr>
        </p:nvSpPr>
        <p:spPr>
          <a:xfrm>
            <a:off x="393700" y="692150"/>
            <a:ext cx="6070600" cy="3416300"/>
          </a:xfrm>
          <a:noFill/>
          <a:ln w="12700" cap="flat">
            <a:solidFill>
              <a:schemeClr val="tx1"/>
            </a:solidFill>
          </a:ln>
        </p:spPr>
      </p:sp>
    </p:spTree>
    <p:extLst>
      <p:ext uri="{BB962C8B-B14F-4D97-AF65-F5344CB8AC3E}">
        <p14:creationId xmlns:p14="http://schemas.microsoft.com/office/powerpoint/2010/main" val="403844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5B075F-9B00-4BE2-88A6-5380BAFCB003}" type="slidenum">
              <a:rPr lang="en-US" altLang="en-US" smtClean="0">
                <a:latin typeface="Times New Roman" panose="02020603050405020304" pitchFamily="18" charset="0"/>
              </a:rPr>
              <a:pPr/>
              <a:t>4</a:t>
            </a:fld>
            <a:endParaRPr lang="en-US" altLang="en-US" smtClean="0">
              <a:latin typeface="Times New Roman" panose="02020603050405020304" pitchFamily="18" charset="0"/>
            </a:endParaRPr>
          </a:p>
        </p:txBody>
      </p:sp>
      <p:sp>
        <p:nvSpPr>
          <p:cNvPr id="1536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smtClean="0"/>
          </a:p>
        </p:txBody>
      </p:sp>
      <p:sp>
        <p:nvSpPr>
          <p:cNvPr id="15364" name="Rectangle 3"/>
          <p:cNvSpPr>
            <a:spLocks noGrp="1" noRot="1" noChangeAspect="1" noChangeArrowheads="1" noTextEdit="1"/>
          </p:cNvSpPr>
          <p:nvPr>
            <p:ph type="sldImg"/>
          </p:nvPr>
        </p:nvSpPr>
        <p:spPr>
          <a:xfrm>
            <a:off x="241300" y="615950"/>
            <a:ext cx="6070600" cy="3416300"/>
          </a:xfrm>
          <a:noFill/>
          <a:ln w="12700" cap="flat">
            <a:solidFill>
              <a:schemeClr val="tx1"/>
            </a:solidFill>
          </a:ln>
        </p:spPr>
      </p:sp>
    </p:spTree>
    <p:extLst>
      <p:ext uri="{BB962C8B-B14F-4D97-AF65-F5344CB8AC3E}">
        <p14:creationId xmlns:p14="http://schemas.microsoft.com/office/powerpoint/2010/main" val="354719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1F38F0-D47A-4720-8509-481CDE3D7762}" type="slidenum">
              <a:rPr lang="en-US" altLang="en-US" smtClean="0">
                <a:latin typeface="Times New Roman" panose="02020603050405020304" pitchFamily="18" charset="0"/>
              </a:rPr>
              <a:pPr/>
              <a:t>7</a:t>
            </a:fld>
            <a:endParaRPr lang="en-US" altLang="en-US" smtClean="0">
              <a:latin typeface="Times New Roman" panose="02020603050405020304" pitchFamily="18" charset="0"/>
            </a:endParaRPr>
          </a:p>
        </p:txBody>
      </p:sp>
      <p:sp>
        <p:nvSpPr>
          <p:cNvPr id="194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smtClean="0"/>
          </a:p>
        </p:txBody>
      </p:sp>
      <p:sp>
        <p:nvSpPr>
          <p:cNvPr id="19460" name="Rectangle 3"/>
          <p:cNvSpPr>
            <a:spLocks noGrp="1" noRot="1" noChangeAspect="1" noChangeArrowheads="1" noTextEdit="1"/>
          </p:cNvSpPr>
          <p:nvPr>
            <p:ph type="sldImg"/>
          </p:nvPr>
        </p:nvSpPr>
        <p:spPr>
          <a:xfrm>
            <a:off x="393700" y="692150"/>
            <a:ext cx="6070600" cy="3416300"/>
          </a:xfrm>
          <a:noFill/>
          <a:ln w="12700" cap="flat">
            <a:solidFill>
              <a:schemeClr val="tx1"/>
            </a:solidFill>
          </a:ln>
        </p:spPr>
      </p:sp>
    </p:spTree>
    <p:extLst>
      <p:ext uri="{BB962C8B-B14F-4D97-AF65-F5344CB8AC3E}">
        <p14:creationId xmlns:p14="http://schemas.microsoft.com/office/powerpoint/2010/main" val="116470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1B2AB1-4CA4-46A1-9559-519896FF531F}" type="slidenum">
              <a:rPr lang="en-US" altLang="en-US" smtClean="0">
                <a:latin typeface="Times New Roman" panose="02020603050405020304" pitchFamily="18" charset="0"/>
              </a:rPr>
              <a:pPr/>
              <a:t>8</a:t>
            </a:fld>
            <a:endParaRPr lang="en-US" altLang="en-US" smtClean="0">
              <a:latin typeface="Times New Roman" panose="02020603050405020304" pitchFamily="18" charset="0"/>
            </a:endParaRPr>
          </a:p>
        </p:txBody>
      </p:sp>
      <p:sp>
        <p:nvSpPr>
          <p:cNvPr id="2560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smtClean="0"/>
          </a:p>
        </p:txBody>
      </p:sp>
      <p:sp>
        <p:nvSpPr>
          <p:cNvPr id="25604" name="Rectangle 3"/>
          <p:cNvSpPr>
            <a:spLocks noGrp="1" noRot="1" noChangeAspect="1" noChangeArrowheads="1" noTextEdit="1"/>
          </p:cNvSpPr>
          <p:nvPr>
            <p:ph type="sldImg"/>
          </p:nvPr>
        </p:nvSpPr>
        <p:spPr>
          <a:xfrm>
            <a:off x="393700" y="692150"/>
            <a:ext cx="6070600" cy="3416300"/>
          </a:xfrm>
          <a:noFill/>
          <a:ln w="12700" cap="flat">
            <a:solidFill>
              <a:schemeClr val="tx1"/>
            </a:solidFill>
          </a:ln>
        </p:spPr>
      </p:sp>
    </p:spTree>
    <p:extLst>
      <p:ext uri="{BB962C8B-B14F-4D97-AF65-F5344CB8AC3E}">
        <p14:creationId xmlns:p14="http://schemas.microsoft.com/office/powerpoint/2010/main" val="356359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A8432A-3FF6-442D-8F66-F84A5572C7CE}" type="slidenum">
              <a:rPr lang="en-US" altLang="en-US" smtClean="0">
                <a:latin typeface="Times New Roman" panose="02020603050405020304" pitchFamily="18" charset="0"/>
              </a:rPr>
              <a:pPr/>
              <a:t>9</a:t>
            </a:fld>
            <a:endParaRPr lang="en-US" altLang="en-US" smtClean="0">
              <a:latin typeface="Times New Roman" panose="02020603050405020304" pitchFamily="18" charset="0"/>
            </a:endParaRPr>
          </a:p>
        </p:txBody>
      </p:sp>
      <p:sp>
        <p:nvSpPr>
          <p:cNvPr id="2969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smtClean="0"/>
          </a:p>
        </p:txBody>
      </p:sp>
      <p:sp>
        <p:nvSpPr>
          <p:cNvPr id="29700" name="Rectangle 3"/>
          <p:cNvSpPr>
            <a:spLocks noGrp="1" noRot="1" noChangeAspect="1" noChangeArrowheads="1" noTextEdit="1"/>
          </p:cNvSpPr>
          <p:nvPr>
            <p:ph type="sldImg"/>
          </p:nvPr>
        </p:nvSpPr>
        <p:spPr>
          <a:xfrm>
            <a:off x="393700" y="692150"/>
            <a:ext cx="6070600" cy="3416300"/>
          </a:xfrm>
          <a:noFill/>
          <a:ln w="12700" cap="flat">
            <a:solidFill>
              <a:schemeClr val="tx1"/>
            </a:solidFill>
          </a:ln>
        </p:spPr>
      </p:sp>
    </p:spTree>
    <p:extLst>
      <p:ext uri="{BB962C8B-B14F-4D97-AF65-F5344CB8AC3E}">
        <p14:creationId xmlns:p14="http://schemas.microsoft.com/office/powerpoint/2010/main" val="176832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CD34A2-974B-4C3C-A760-2C138262074C}" type="slidenum">
              <a:rPr lang="en-US" altLang="en-US" smtClean="0">
                <a:latin typeface="Times New Roman" panose="02020603050405020304" pitchFamily="18" charset="0"/>
              </a:rPr>
              <a:pPr/>
              <a:t>10</a:t>
            </a:fld>
            <a:endParaRPr lang="en-US" altLang="en-US" smtClean="0">
              <a:latin typeface="Times New Roman" panose="02020603050405020304" pitchFamily="18" charset="0"/>
            </a:endParaRPr>
          </a:p>
        </p:txBody>
      </p:sp>
      <p:sp>
        <p:nvSpPr>
          <p:cNvPr id="2765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smtClean="0"/>
          </a:p>
        </p:txBody>
      </p:sp>
      <p:sp>
        <p:nvSpPr>
          <p:cNvPr id="27652" name="Rectangle 3"/>
          <p:cNvSpPr>
            <a:spLocks noGrp="1" noRot="1" noChangeAspect="1" noChangeArrowheads="1" noTextEdit="1"/>
          </p:cNvSpPr>
          <p:nvPr>
            <p:ph type="sldImg"/>
          </p:nvPr>
        </p:nvSpPr>
        <p:spPr>
          <a:xfrm>
            <a:off x="393700" y="692150"/>
            <a:ext cx="6070600" cy="3416300"/>
          </a:xfrm>
          <a:noFill/>
          <a:ln w="12700" cap="flat">
            <a:solidFill>
              <a:schemeClr val="tx1"/>
            </a:solidFill>
          </a:ln>
        </p:spPr>
      </p:sp>
    </p:spTree>
    <p:extLst>
      <p:ext uri="{BB962C8B-B14F-4D97-AF65-F5344CB8AC3E}">
        <p14:creationId xmlns:p14="http://schemas.microsoft.com/office/powerpoint/2010/main" val="14361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ltLang="en-US"/>
          </a:p>
        </p:txBody>
      </p:sp>
      <p:sp>
        <p:nvSpPr>
          <p:cNvPr id="16" name="Footer Placeholder 4"/>
          <p:cNvSpPr>
            <a:spLocks noGrp="1"/>
          </p:cNvSpPr>
          <p:nvPr>
            <p:ph type="ftr" sz="quarter"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p:txBody>
          <a:bodyPr/>
          <a:lstStyle>
            <a:lvl1pPr>
              <a:defRPr/>
            </a:lvl1pPr>
          </a:lstStyle>
          <a:p>
            <a:pPr>
              <a:defRPr/>
            </a:pPr>
            <a:fld id="{6E63DEA3-739D-4BCD-A7AC-B03F8A71AA35}" type="slidenum">
              <a:rPr lang="en-US" altLang="en-US"/>
              <a:pPr>
                <a:defRPr/>
              </a:pPr>
              <a:t>‹#›</a:t>
            </a:fld>
            <a:endParaRPr lang="en-US" altLang="en-US"/>
          </a:p>
        </p:txBody>
      </p:sp>
    </p:spTree>
    <p:extLst>
      <p:ext uri="{BB962C8B-B14F-4D97-AF65-F5344CB8AC3E}">
        <p14:creationId xmlns:p14="http://schemas.microsoft.com/office/powerpoint/2010/main" val="314738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533367D-8C4E-49D3-B7CF-99854E6604E1}" type="slidenum">
              <a:rPr lang="en-US" altLang="en-US"/>
              <a:pPr>
                <a:defRPr/>
              </a:pPr>
              <a:t>‹#›</a:t>
            </a:fld>
            <a:endParaRPr lang="en-US" altLang="en-US"/>
          </a:p>
        </p:txBody>
      </p:sp>
    </p:spTree>
    <p:extLst>
      <p:ext uri="{BB962C8B-B14F-4D97-AF65-F5344CB8AC3E}">
        <p14:creationId xmlns:p14="http://schemas.microsoft.com/office/powerpoint/2010/main" val="170024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0">
                <a:solidFill>
                  <a:srgbClr val="9FE0F5"/>
                </a:solidFill>
              </a:rPr>
              <a:t>“</a:t>
            </a:r>
          </a:p>
        </p:txBody>
      </p:sp>
      <p:sp>
        <p:nvSpPr>
          <p:cNvPr id="6" name="TextBox 28"/>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0">
                <a:solidFill>
                  <a:srgbClr val="9FE0F5"/>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en-US"/>
          </a:p>
        </p:txBody>
      </p:sp>
      <p:sp>
        <p:nvSpPr>
          <p:cNvPr id="8" name="Footer Placeholder 4"/>
          <p:cNvSpPr>
            <a:spLocks noGrp="1"/>
          </p:cNvSpPr>
          <p:nvPr>
            <p:ph type="ftr" sz="quarter" idx="15"/>
          </p:nvPr>
        </p:nvSpPr>
        <p:spPr/>
        <p:txBody>
          <a:bodyPr/>
          <a:lstStyle>
            <a:lvl1pPr>
              <a:defRPr/>
            </a:lvl1pPr>
          </a:lstStyle>
          <a:p>
            <a:pPr>
              <a:defRPr/>
            </a:pPr>
            <a:endParaRPr lang="en-US" altLang="en-US"/>
          </a:p>
        </p:txBody>
      </p:sp>
      <p:sp>
        <p:nvSpPr>
          <p:cNvPr id="9" name="Slide Number Placeholder 5"/>
          <p:cNvSpPr>
            <a:spLocks noGrp="1"/>
          </p:cNvSpPr>
          <p:nvPr>
            <p:ph type="sldNum" sz="quarter" idx="16"/>
          </p:nvPr>
        </p:nvSpPr>
        <p:spPr/>
        <p:txBody>
          <a:bodyPr/>
          <a:lstStyle>
            <a:lvl1pPr>
              <a:defRPr/>
            </a:lvl1pPr>
          </a:lstStyle>
          <a:p>
            <a:pPr>
              <a:defRPr/>
            </a:pPr>
            <a:fld id="{B052AAEA-2538-48BF-89C9-A2F00E5CE296}" type="slidenum">
              <a:rPr lang="en-US" altLang="en-US"/>
              <a:pPr>
                <a:defRPr/>
              </a:pPr>
              <a:t>‹#›</a:t>
            </a:fld>
            <a:endParaRPr lang="en-US" altLang="en-US"/>
          </a:p>
        </p:txBody>
      </p:sp>
    </p:spTree>
    <p:extLst>
      <p:ext uri="{BB962C8B-B14F-4D97-AF65-F5344CB8AC3E}">
        <p14:creationId xmlns:p14="http://schemas.microsoft.com/office/powerpoint/2010/main" val="14920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4A98C69-D070-47B3-94B2-9BFA90F55F91}" type="slidenum">
              <a:rPr lang="en-US" altLang="en-US"/>
              <a:pPr>
                <a:defRPr/>
              </a:pPr>
              <a:t>‹#›</a:t>
            </a:fld>
            <a:endParaRPr lang="en-US" altLang="en-US"/>
          </a:p>
        </p:txBody>
      </p:sp>
    </p:spTree>
    <p:extLst>
      <p:ext uri="{BB962C8B-B14F-4D97-AF65-F5344CB8AC3E}">
        <p14:creationId xmlns:p14="http://schemas.microsoft.com/office/powerpoint/2010/main" val="369974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0">
                <a:solidFill>
                  <a:srgbClr val="9FE0F5"/>
                </a:solidFill>
              </a:rPr>
              <a:t>“</a:t>
            </a:r>
          </a:p>
        </p:txBody>
      </p:sp>
      <p:sp>
        <p:nvSpPr>
          <p:cNvPr id="6" name="TextBox 28"/>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0">
                <a:solidFill>
                  <a:srgbClr val="9FE0F5"/>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en-US"/>
          </a:p>
        </p:txBody>
      </p:sp>
      <p:sp>
        <p:nvSpPr>
          <p:cNvPr id="8" name="Footer Placeholder 4"/>
          <p:cNvSpPr>
            <a:spLocks noGrp="1"/>
          </p:cNvSpPr>
          <p:nvPr>
            <p:ph type="ftr" sz="quarter" idx="15"/>
          </p:nvPr>
        </p:nvSpPr>
        <p:spPr/>
        <p:txBody>
          <a:bodyPr/>
          <a:lstStyle>
            <a:lvl1pPr>
              <a:defRPr/>
            </a:lvl1pPr>
          </a:lstStyle>
          <a:p>
            <a:pPr>
              <a:defRPr/>
            </a:pPr>
            <a:endParaRPr lang="en-US" altLang="en-US"/>
          </a:p>
        </p:txBody>
      </p:sp>
      <p:sp>
        <p:nvSpPr>
          <p:cNvPr id="9" name="Slide Number Placeholder 5"/>
          <p:cNvSpPr>
            <a:spLocks noGrp="1"/>
          </p:cNvSpPr>
          <p:nvPr>
            <p:ph type="sldNum" sz="quarter" idx="16"/>
          </p:nvPr>
        </p:nvSpPr>
        <p:spPr/>
        <p:txBody>
          <a:bodyPr/>
          <a:lstStyle>
            <a:lvl1pPr>
              <a:defRPr/>
            </a:lvl1pPr>
          </a:lstStyle>
          <a:p>
            <a:pPr>
              <a:defRPr/>
            </a:pPr>
            <a:fld id="{A7041C16-0F2D-4076-A678-D8C4BEEABEC2}" type="slidenum">
              <a:rPr lang="en-US" altLang="en-US"/>
              <a:pPr>
                <a:defRPr/>
              </a:pPr>
              <a:t>‹#›</a:t>
            </a:fld>
            <a:endParaRPr lang="en-US" altLang="en-US"/>
          </a:p>
        </p:txBody>
      </p:sp>
    </p:spTree>
    <p:extLst>
      <p:ext uri="{BB962C8B-B14F-4D97-AF65-F5344CB8AC3E}">
        <p14:creationId xmlns:p14="http://schemas.microsoft.com/office/powerpoint/2010/main" val="280697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FD5B51DF-A735-42FA-AB81-0E08EB6F65FC}" type="slidenum">
              <a:rPr lang="en-US" altLang="en-US"/>
              <a:pPr>
                <a:defRPr/>
              </a:pPr>
              <a:t>‹#›</a:t>
            </a:fld>
            <a:endParaRPr lang="en-US" altLang="en-US"/>
          </a:p>
        </p:txBody>
      </p:sp>
    </p:spTree>
    <p:extLst>
      <p:ext uri="{BB962C8B-B14F-4D97-AF65-F5344CB8AC3E}">
        <p14:creationId xmlns:p14="http://schemas.microsoft.com/office/powerpoint/2010/main" val="58737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2434D3F-1DBA-4B8F-8F10-CB44AB708B78}" type="slidenum">
              <a:rPr lang="en-US" altLang="en-US"/>
              <a:pPr>
                <a:defRPr/>
              </a:pPr>
              <a:t>‹#›</a:t>
            </a:fld>
            <a:endParaRPr lang="en-US" altLang="en-US"/>
          </a:p>
        </p:txBody>
      </p:sp>
    </p:spTree>
    <p:extLst>
      <p:ext uri="{BB962C8B-B14F-4D97-AF65-F5344CB8AC3E}">
        <p14:creationId xmlns:p14="http://schemas.microsoft.com/office/powerpoint/2010/main" val="171296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5894F2A-AC20-4152-9A96-86790C844B39}" type="slidenum">
              <a:rPr lang="en-US" altLang="en-US"/>
              <a:pPr>
                <a:defRPr/>
              </a:pPr>
              <a:t>‹#›</a:t>
            </a:fld>
            <a:endParaRPr lang="en-US" altLang="en-US"/>
          </a:p>
        </p:txBody>
      </p:sp>
    </p:spTree>
    <p:extLst>
      <p:ext uri="{BB962C8B-B14F-4D97-AF65-F5344CB8AC3E}">
        <p14:creationId xmlns:p14="http://schemas.microsoft.com/office/powerpoint/2010/main" val="174661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3614E2B-5059-43A7-8F3F-913AF70A6710}" type="slidenum">
              <a:rPr lang="en-US" altLang="en-US"/>
              <a:pPr>
                <a:defRPr/>
              </a:pPr>
              <a:t>‹#›</a:t>
            </a:fld>
            <a:endParaRPr lang="en-US" altLang="en-US"/>
          </a:p>
        </p:txBody>
      </p:sp>
    </p:spTree>
    <p:extLst>
      <p:ext uri="{BB962C8B-B14F-4D97-AF65-F5344CB8AC3E}">
        <p14:creationId xmlns:p14="http://schemas.microsoft.com/office/powerpoint/2010/main" val="128423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8DEB431-6729-4A23-A48D-66BB6D5E8B85}" type="slidenum">
              <a:rPr lang="en-US" altLang="en-US"/>
              <a:pPr>
                <a:defRPr/>
              </a:pPr>
              <a:t>‹#›</a:t>
            </a:fld>
            <a:endParaRPr lang="en-US" altLang="en-US"/>
          </a:p>
        </p:txBody>
      </p:sp>
    </p:spTree>
    <p:extLst>
      <p:ext uri="{BB962C8B-B14F-4D97-AF65-F5344CB8AC3E}">
        <p14:creationId xmlns:p14="http://schemas.microsoft.com/office/powerpoint/2010/main" val="265208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902CEA4-8B67-4BC8-A3FA-9BD694DB0226}" type="slidenum">
              <a:rPr lang="en-US" altLang="en-US"/>
              <a:pPr>
                <a:defRPr/>
              </a:pPr>
              <a:t>‹#›</a:t>
            </a:fld>
            <a:endParaRPr lang="en-US" altLang="en-US"/>
          </a:p>
        </p:txBody>
      </p:sp>
    </p:spTree>
    <p:extLst>
      <p:ext uri="{BB962C8B-B14F-4D97-AF65-F5344CB8AC3E}">
        <p14:creationId xmlns:p14="http://schemas.microsoft.com/office/powerpoint/2010/main" val="231283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6F02A6A6-B90D-4922-B79E-1CC260EB0B61}" type="slidenum">
              <a:rPr lang="en-US" altLang="en-US"/>
              <a:pPr>
                <a:defRPr/>
              </a:pPr>
              <a:t>‹#›</a:t>
            </a:fld>
            <a:endParaRPr lang="en-US" altLang="en-US"/>
          </a:p>
        </p:txBody>
      </p:sp>
    </p:spTree>
    <p:extLst>
      <p:ext uri="{BB962C8B-B14F-4D97-AF65-F5344CB8AC3E}">
        <p14:creationId xmlns:p14="http://schemas.microsoft.com/office/powerpoint/2010/main" val="305154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CA85430-8C8C-4124-8E81-7D0E26B7973B}" type="slidenum">
              <a:rPr lang="en-US" altLang="en-US"/>
              <a:pPr>
                <a:defRPr/>
              </a:pPr>
              <a:t>‹#›</a:t>
            </a:fld>
            <a:endParaRPr lang="en-US" altLang="en-US"/>
          </a:p>
        </p:txBody>
      </p:sp>
    </p:spTree>
    <p:extLst>
      <p:ext uri="{BB962C8B-B14F-4D97-AF65-F5344CB8AC3E}">
        <p14:creationId xmlns:p14="http://schemas.microsoft.com/office/powerpoint/2010/main" val="112786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7F386BA0-AA74-4AFD-9374-5295A7C416C6}" type="slidenum">
              <a:rPr lang="en-US" altLang="en-US"/>
              <a:pPr>
                <a:defRPr/>
              </a:pPr>
              <a:t>‹#›</a:t>
            </a:fld>
            <a:endParaRPr lang="en-US" altLang="en-US"/>
          </a:p>
        </p:txBody>
      </p:sp>
    </p:spTree>
    <p:extLst>
      <p:ext uri="{BB962C8B-B14F-4D97-AF65-F5344CB8AC3E}">
        <p14:creationId xmlns:p14="http://schemas.microsoft.com/office/powerpoint/2010/main" val="304854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8817EC1-F888-48C9-88A7-238DA0EBEC5C}" type="slidenum">
              <a:rPr lang="en-US" altLang="en-US"/>
              <a:pPr>
                <a:defRPr/>
              </a:pPr>
              <a:t>‹#›</a:t>
            </a:fld>
            <a:endParaRPr lang="en-US" altLang="en-US"/>
          </a:p>
        </p:txBody>
      </p:sp>
    </p:spTree>
    <p:extLst>
      <p:ext uri="{BB962C8B-B14F-4D97-AF65-F5344CB8AC3E}">
        <p14:creationId xmlns:p14="http://schemas.microsoft.com/office/powerpoint/2010/main" val="75534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065A569-ACC5-40ED-AB21-630703F1D4EB}" type="slidenum">
              <a:rPr lang="en-US" altLang="en-US"/>
              <a:pPr>
                <a:defRPr/>
              </a:pPr>
              <a:t>‹#›</a:t>
            </a:fld>
            <a:endParaRPr lang="en-US" altLang="en-US"/>
          </a:p>
        </p:txBody>
      </p:sp>
    </p:spTree>
    <p:extLst>
      <p:ext uri="{BB962C8B-B14F-4D97-AF65-F5344CB8AC3E}">
        <p14:creationId xmlns:p14="http://schemas.microsoft.com/office/powerpoint/2010/main" val="180917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a:defRPr sz="900" smtClean="0">
                <a:solidFill>
                  <a:schemeClr val="accent1"/>
                </a:solidFill>
              </a:defRPr>
            </a:lvl1pPr>
          </a:lstStyle>
          <a:p>
            <a:pPr>
              <a:defRPr/>
            </a:pPr>
            <a:fld id="{2F719945-3158-451D-A2CA-76350D0A42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0"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41" r:id="rId11"/>
    <p:sldLayoutId id="2147483736" r:id="rId12"/>
    <p:sldLayoutId id="2147483742" r:id="rId13"/>
    <p:sldLayoutId id="2147483737" r:id="rId14"/>
    <p:sldLayoutId id="2147483738" r:id="rId15"/>
    <p:sldLayoutId id="2147483739"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microsoft.com/office/2007/relationships/media" Target="../media/media24.WAV"/><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24.WAV"/></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4179888" y="5029200"/>
            <a:ext cx="383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
        <p:nvSpPr>
          <p:cNvPr id="7171" name="Rectangle 4"/>
          <p:cNvSpPr>
            <a:spLocks noChangeArrowheads="1"/>
          </p:cNvSpPr>
          <p:nvPr/>
        </p:nvSpPr>
        <p:spPr bwMode="auto">
          <a:xfrm>
            <a:off x="2286000" y="76200"/>
            <a:ext cx="792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4400" b="1" dirty="0">
                <a:solidFill>
                  <a:schemeClr val="tx2"/>
                </a:solidFill>
                <a:latin typeface="Book Antiqua" panose="02040602050305030304" pitchFamily="18" charset="0"/>
              </a:rPr>
              <a:t>APA STYLE FOR STUDENTS</a:t>
            </a:r>
            <a:r>
              <a:rPr lang="en-US" altLang="en-US" sz="4400" b="1" dirty="0" smtClean="0">
                <a:solidFill>
                  <a:schemeClr val="tx2"/>
                </a:solidFill>
                <a:latin typeface="Book Antiqua" panose="02040602050305030304" pitchFamily="18" charset="0"/>
              </a:rPr>
              <a:t>*</a:t>
            </a:r>
          </a:p>
        </p:txBody>
      </p:sp>
      <p:pic>
        <p:nvPicPr>
          <p:cNvPr id="2053"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6096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3429000"/>
            <a:ext cx="8278869" cy="369332"/>
          </a:xfrm>
          <a:prstGeom prst="rect">
            <a:avLst/>
          </a:prstGeom>
          <a:noFill/>
        </p:spPr>
        <p:txBody>
          <a:bodyPr wrap="none" rtlCol="0">
            <a:spAutoFit/>
          </a:bodyPr>
          <a:lstStyle/>
          <a:p>
            <a:r>
              <a:rPr lang="en-US" dirty="0" smtClean="0"/>
              <a:t>APA formatting in 4 minutes: https</a:t>
            </a:r>
            <a:r>
              <a:rPr lang="en-US" dirty="0"/>
              <a:t>://www.youtube.com/watch?v=_ODakMMqvIs</a:t>
            </a: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20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999" fill="hold"/>
                                        <p:tgtEl>
                                          <p:spTgt spid="2053"/>
                                        </p:tgtEl>
                                      </p:cBhvr>
                                    </p:cmd>
                                  </p:childTnLst>
                                </p:cTn>
                              </p:par>
                            </p:childTnLst>
                          </p:cTn>
                        </p:par>
                      </p:childTnLst>
                    </p:cTn>
                  </p:par>
                </p:childTnLst>
              </p:cTn>
              <p:nextCondLst>
                <p:cond evt="onClick" delay="0">
                  <p:tgtEl>
                    <p:spTgt spid="205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MANUSCRIPT HEADINGS</a:t>
            </a:r>
          </a:p>
        </p:txBody>
      </p:sp>
      <p:sp>
        <p:nvSpPr>
          <p:cNvPr id="69635" name="Rectangle 3"/>
          <p:cNvSpPr>
            <a:spLocks noGrp="1" noChangeArrowheads="1"/>
          </p:cNvSpPr>
          <p:nvPr>
            <p:ph idx="1"/>
          </p:nvPr>
        </p:nvSpPr>
        <p:spPr>
          <a:xfrm>
            <a:off x="1828800" y="1447800"/>
            <a:ext cx="8153400" cy="51816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fontScale="92500"/>
          </a:bodyPr>
          <a:lstStyle/>
          <a:p>
            <a:pPr fontAlgn="auto">
              <a:spcAft>
                <a:spcPts val="0"/>
              </a:spcAft>
              <a:buFont typeface="Wingdings 3" charset="2"/>
              <a:buChar char=""/>
              <a:defRPr/>
            </a:pPr>
            <a:r>
              <a:rPr lang="en-US" altLang="en-US" sz="4000" dirty="0">
                <a:solidFill>
                  <a:schemeClr val="tx2"/>
                </a:solidFill>
              </a:rPr>
              <a:t>I suspect that three level headings should suffice for the RSCH paper you write in this course. </a:t>
            </a:r>
          </a:p>
          <a:p>
            <a:pPr fontAlgn="auto">
              <a:spcAft>
                <a:spcPts val="0"/>
              </a:spcAft>
              <a:buFont typeface="Wingdings 3" charset="2"/>
              <a:buChar char=""/>
              <a:defRPr/>
            </a:pPr>
            <a:r>
              <a:rPr lang="en-US" altLang="en-US" sz="4000" dirty="0">
                <a:solidFill>
                  <a:schemeClr val="tx2"/>
                </a:solidFill>
              </a:rPr>
              <a:t>Most of you could probably use less than three. </a:t>
            </a:r>
          </a:p>
          <a:p>
            <a:pPr fontAlgn="auto">
              <a:spcAft>
                <a:spcPts val="0"/>
              </a:spcAft>
              <a:buFont typeface="Wingdings 3" charset="2"/>
              <a:buChar char=""/>
              <a:defRPr/>
            </a:pPr>
            <a:r>
              <a:rPr lang="en-US" altLang="en-US" sz="4000" dirty="0">
                <a:solidFill>
                  <a:schemeClr val="tx2"/>
                </a:solidFill>
              </a:rPr>
              <a:t>I suspect that none of you would really need to use more than three.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63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635">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635">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dirty="0" smtClean="0"/>
              <a:t>Parts of a Research Paper</a:t>
            </a:r>
          </a:p>
        </p:txBody>
      </p:sp>
      <p:sp>
        <p:nvSpPr>
          <p:cNvPr id="16387" name="Rectangle 3"/>
          <p:cNvSpPr>
            <a:spLocks noGrp="1" noChangeArrowheads="1"/>
          </p:cNvSpPr>
          <p:nvPr>
            <p:ph idx="1"/>
          </p:nvPr>
        </p:nvSpPr>
        <p:spPr>
          <a:xfrm>
            <a:off x="1524000" y="1600200"/>
            <a:ext cx="9067800" cy="51816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300" smtClean="0">
                <a:solidFill>
                  <a:schemeClr val="tx2"/>
                </a:solidFill>
              </a:rPr>
              <a:t>Your paper’s content starts on page 3</a:t>
            </a:r>
          </a:p>
          <a:p>
            <a:r>
              <a:rPr lang="en-US" altLang="en-US" sz="3300" smtClean="0">
                <a:solidFill>
                  <a:schemeClr val="tx2"/>
                </a:solidFill>
              </a:rPr>
              <a:t> On the first line, center justify your manuscript’s title with each word capitalized.  Don’t use the term Introduction as a heading.</a:t>
            </a:r>
          </a:p>
          <a:p>
            <a:r>
              <a:rPr lang="en-US" altLang="en-US" sz="3300" smtClean="0">
                <a:solidFill>
                  <a:schemeClr val="tx2"/>
                </a:solidFill>
              </a:rPr>
              <a:t>The paper’s topic is introduced by presenting a review of related research, the study’s rationale, necessary hypotheses, and often how the paper is organized.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4000" b="1" dirty="0" smtClean="0"/>
              <a:t>Parts of a Research Paper</a:t>
            </a:r>
          </a:p>
        </p:txBody>
      </p:sp>
      <p:sp>
        <p:nvSpPr>
          <p:cNvPr id="17411" name="Rectangle 3"/>
          <p:cNvSpPr>
            <a:spLocks noGrp="1" noChangeArrowheads="1"/>
          </p:cNvSpPr>
          <p:nvPr>
            <p:ph idx="1"/>
          </p:nvPr>
        </p:nvSpPr>
        <p:spPr>
          <a:xfrm>
            <a:off x="1600200" y="1676400"/>
            <a:ext cx="8991600" cy="49530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dirty="0" smtClean="0">
                <a:solidFill>
                  <a:schemeClr val="tx2"/>
                </a:solidFill>
              </a:rPr>
              <a:t>The remaining sections of manuscripts reporting data are, in order, Methods (often with subheadings for Participants, Materials, &amp; Procedure), Results, Discussion, &amp; Conclusion.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228600"/>
            <a:ext cx="8001000" cy="1295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2800" i="1" smtClean="0"/>
              <a:t>Sample Headings for a Data-based Research Report</a:t>
            </a:r>
          </a:p>
        </p:txBody>
      </p:sp>
      <p:sp>
        <p:nvSpPr>
          <p:cNvPr id="18435" name="Rectangle 3"/>
          <p:cNvSpPr>
            <a:spLocks noGrp="1" noChangeArrowheads="1"/>
          </p:cNvSpPr>
          <p:nvPr>
            <p:ph idx="1"/>
          </p:nvPr>
        </p:nvSpPr>
        <p:spPr>
          <a:xfrm>
            <a:off x="1676400" y="1400175"/>
            <a:ext cx="8915400" cy="55626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ctr">
              <a:lnSpc>
                <a:spcPct val="90000"/>
              </a:lnSpc>
              <a:buFont typeface="Wingdings" panose="05000000000000000000" pitchFamily="2" charset="2"/>
              <a:buNone/>
            </a:pPr>
            <a:r>
              <a:rPr lang="en-US" altLang="en-US" dirty="0" smtClean="0">
                <a:solidFill>
                  <a:schemeClr val="tx2"/>
                </a:solidFill>
              </a:rPr>
              <a:t>The Manuscript’s Complete Title  (Level 1)</a:t>
            </a:r>
          </a:p>
          <a:p>
            <a:pPr algn="ctr">
              <a:lnSpc>
                <a:spcPct val="90000"/>
              </a:lnSpc>
              <a:buFont typeface="Wingdings" panose="05000000000000000000" pitchFamily="2" charset="2"/>
              <a:buNone/>
            </a:pPr>
            <a:r>
              <a:rPr lang="en-US" altLang="en-US" dirty="0" smtClean="0">
                <a:solidFill>
                  <a:schemeClr val="tx2"/>
                </a:solidFill>
              </a:rPr>
              <a:t>Method  (L 1)</a:t>
            </a:r>
          </a:p>
          <a:p>
            <a:pPr>
              <a:lnSpc>
                <a:spcPct val="90000"/>
              </a:lnSpc>
              <a:buFont typeface="Wingdings" panose="05000000000000000000" pitchFamily="2" charset="2"/>
              <a:buNone/>
            </a:pPr>
            <a:r>
              <a:rPr lang="en-US" altLang="en-US" i="1" dirty="0" smtClean="0">
                <a:solidFill>
                  <a:schemeClr val="tx2"/>
                </a:solidFill>
              </a:rPr>
              <a:t>Participants</a:t>
            </a:r>
            <a:r>
              <a:rPr lang="en-US" altLang="en-US" dirty="0" smtClean="0">
                <a:solidFill>
                  <a:schemeClr val="tx2"/>
                </a:solidFill>
              </a:rPr>
              <a:t>  (L 3)</a:t>
            </a:r>
            <a:endParaRPr lang="en-US" altLang="en-US" u="sng" dirty="0" smtClean="0">
              <a:solidFill>
                <a:schemeClr val="tx2"/>
              </a:solidFill>
            </a:endParaRPr>
          </a:p>
          <a:p>
            <a:pPr>
              <a:lnSpc>
                <a:spcPct val="90000"/>
              </a:lnSpc>
              <a:buFont typeface="Wingdings" panose="05000000000000000000" pitchFamily="2" charset="2"/>
              <a:buNone/>
            </a:pPr>
            <a:r>
              <a:rPr lang="en-US" altLang="en-US" i="1" dirty="0" smtClean="0">
                <a:solidFill>
                  <a:schemeClr val="tx2"/>
                </a:solidFill>
              </a:rPr>
              <a:t>Materials</a:t>
            </a:r>
            <a:r>
              <a:rPr lang="en-US" altLang="en-US" dirty="0" smtClean="0">
                <a:solidFill>
                  <a:schemeClr val="tx2"/>
                </a:solidFill>
              </a:rPr>
              <a:t>  (L 3)</a:t>
            </a:r>
            <a:endParaRPr lang="en-US" altLang="en-US" u="sng" dirty="0" smtClean="0">
              <a:solidFill>
                <a:schemeClr val="tx2"/>
              </a:solidFill>
            </a:endParaRPr>
          </a:p>
          <a:p>
            <a:pPr lvl="1">
              <a:lnSpc>
                <a:spcPct val="90000"/>
              </a:lnSpc>
              <a:buFont typeface="Wingdings" panose="05000000000000000000" pitchFamily="2" charset="2"/>
              <a:buNone/>
            </a:pPr>
            <a:r>
              <a:rPr lang="en-US" altLang="en-US" b="1" i="1" dirty="0" smtClean="0">
                <a:solidFill>
                  <a:schemeClr val="tx2"/>
                </a:solidFill>
              </a:rPr>
              <a:t>Behavioral Indicators.</a:t>
            </a:r>
            <a:r>
              <a:rPr lang="en-US" altLang="en-US" b="1" dirty="0" smtClean="0">
                <a:solidFill>
                  <a:schemeClr val="tx2"/>
                </a:solidFill>
              </a:rPr>
              <a:t>  (L 4) </a:t>
            </a:r>
          </a:p>
          <a:p>
            <a:pPr lvl="1">
              <a:lnSpc>
                <a:spcPct val="90000"/>
              </a:lnSpc>
              <a:buFont typeface="Wingdings" panose="05000000000000000000" pitchFamily="2" charset="2"/>
              <a:buNone/>
            </a:pPr>
            <a:r>
              <a:rPr lang="en-US" altLang="en-US" b="1" i="1" dirty="0" smtClean="0">
                <a:solidFill>
                  <a:schemeClr val="tx2"/>
                </a:solidFill>
              </a:rPr>
              <a:t>Standardized Instruments.</a:t>
            </a:r>
            <a:r>
              <a:rPr lang="en-US" altLang="en-US" b="1" dirty="0" smtClean="0">
                <a:solidFill>
                  <a:schemeClr val="tx2"/>
                </a:solidFill>
              </a:rPr>
              <a:t>  (L 4) </a:t>
            </a:r>
            <a:endParaRPr lang="en-US" altLang="en-US" b="1" u="sng" dirty="0" smtClean="0">
              <a:solidFill>
                <a:schemeClr val="tx2"/>
              </a:solidFill>
            </a:endParaRPr>
          </a:p>
          <a:p>
            <a:pPr>
              <a:lnSpc>
                <a:spcPct val="90000"/>
              </a:lnSpc>
              <a:buFont typeface="Wingdings" panose="05000000000000000000" pitchFamily="2" charset="2"/>
              <a:buNone/>
            </a:pPr>
            <a:r>
              <a:rPr lang="en-US" altLang="en-US" i="1" dirty="0" smtClean="0">
                <a:solidFill>
                  <a:schemeClr val="tx2"/>
                </a:solidFill>
              </a:rPr>
              <a:t>Procedures</a:t>
            </a:r>
            <a:r>
              <a:rPr lang="en-US" altLang="en-US" dirty="0" smtClean="0">
                <a:solidFill>
                  <a:schemeClr val="tx2"/>
                </a:solidFill>
              </a:rPr>
              <a:t>  (L 3)</a:t>
            </a:r>
            <a:endParaRPr lang="en-US" altLang="en-US" u="sng" dirty="0" smtClean="0">
              <a:solidFill>
                <a:schemeClr val="tx2"/>
              </a:solidFill>
            </a:endParaRPr>
          </a:p>
          <a:p>
            <a:pPr algn="ctr">
              <a:lnSpc>
                <a:spcPct val="90000"/>
              </a:lnSpc>
              <a:buFont typeface="Wingdings" panose="05000000000000000000" pitchFamily="2" charset="2"/>
              <a:buNone/>
            </a:pPr>
            <a:r>
              <a:rPr lang="en-US" altLang="en-US" dirty="0" smtClean="0">
                <a:solidFill>
                  <a:schemeClr val="tx2"/>
                </a:solidFill>
              </a:rPr>
              <a:t>Results (L 1)</a:t>
            </a:r>
          </a:p>
          <a:p>
            <a:pPr algn="ctr">
              <a:lnSpc>
                <a:spcPct val="90000"/>
              </a:lnSpc>
              <a:buFont typeface="Wingdings" panose="05000000000000000000" pitchFamily="2" charset="2"/>
              <a:buNone/>
            </a:pPr>
            <a:r>
              <a:rPr lang="en-US" altLang="en-US" dirty="0" smtClean="0">
                <a:solidFill>
                  <a:schemeClr val="tx2"/>
                </a:solidFill>
              </a:rPr>
              <a:t>Discussions (L 1)</a:t>
            </a:r>
          </a:p>
          <a:p>
            <a:pPr algn="ctr">
              <a:lnSpc>
                <a:spcPct val="90000"/>
              </a:lnSpc>
              <a:buFont typeface="Wingdings" panose="05000000000000000000" pitchFamily="2" charset="2"/>
              <a:buNone/>
            </a:pPr>
            <a:r>
              <a:rPr lang="en-US" altLang="en-US" dirty="0" smtClean="0">
                <a:solidFill>
                  <a:schemeClr val="tx2"/>
                </a:solidFill>
              </a:rPr>
              <a:t>References (L 1)</a:t>
            </a:r>
          </a:p>
        </p:txBody>
      </p:sp>
      <p:sp>
        <p:nvSpPr>
          <p:cNvPr id="32772" name="Rectangle 4"/>
          <p:cNvSpPr>
            <a:spLocks noChangeArrowheads="1"/>
          </p:cNvSpPr>
          <p:nvPr/>
        </p:nvSpPr>
        <p:spPr bwMode="auto">
          <a:xfrm>
            <a:off x="1828800" y="1676400"/>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pic>
        <p:nvPicPr>
          <p:cNvPr id="18437"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2895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3" end="3"/>
                                            </p:txEl>
                                          </p:spTgt>
                                        </p:tgtEl>
                                        <p:attrNameLst>
                                          <p:attrName>ppt_c</p:attrName>
                                        </p:attrNameLst>
                                      </p:cBhvr>
                                      <p:to>
                                        <a:schemeClr val="accent2"/>
                                      </p:to>
                                    </p:animClr>
                                  </p:subTnLst>
                                </p:cTn>
                              </p:par>
                            </p:childTnLst>
                          </p:cTn>
                        </p:par>
                        <p:par>
                          <p:cTn id="27" fill="hold" nodeType="afterGroup">
                            <p:stCondLst>
                              <p:cond delay="500"/>
                            </p:stCondLst>
                            <p:childTnLst>
                              <p:par>
                                <p:cTn id="28" presetID="2" presetClass="entr" presetSubtype="2" fill="hold" grpId="0" nodeType="after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 calcmode="lin" valueType="num">
                                      <p:cBhvr additive="base">
                                        <p:cTn id="30"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843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4" end="4"/>
                                            </p:txEl>
                                          </p:spTgt>
                                        </p:tgtEl>
                                        <p:attrNameLst>
                                          <p:attrName>ppt_c</p:attrName>
                                        </p:attrNameLst>
                                      </p:cBhvr>
                                      <p:to>
                                        <a:schemeClr val="accent2"/>
                                      </p:to>
                                    </p:animClr>
                                  </p:sub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 calcmode="lin" valueType="num">
                                      <p:cBhvr additive="base">
                                        <p:cTn id="35"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843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5" end="5"/>
                                            </p:txEl>
                                          </p:spTgt>
                                        </p:tgtEl>
                                        <p:attrNameLst>
                                          <p:attrName>ppt_c</p:attrName>
                                        </p:attrNameLst>
                                      </p:cBhvr>
                                      <p:to>
                                        <a:schemeClr val="accent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8435">
                                            <p:txEl>
                                              <p:pRg st="6" end="6"/>
                                            </p:txEl>
                                          </p:spTgt>
                                        </p:tgtEl>
                                        <p:attrNameLst>
                                          <p:attrName>style.visibility</p:attrName>
                                        </p:attrNameLst>
                                      </p:cBhvr>
                                      <p:to>
                                        <p:strVal val="visible"/>
                                      </p:to>
                                    </p:set>
                                    <p:anim calcmode="lin" valueType="num">
                                      <p:cBhvr additive="base">
                                        <p:cTn id="41"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43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6" end="6"/>
                                            </p:txEl>
                                          </p:spTgt>
                                        </p:tgtEl>
                                        <p:attrNameLst>
                                          <p:attrName>ppt_c</p:attrName>
                                        </p:attrNameLst>
                                      </p:cBhvr>
                                      <p:to>
                                        <a:schemeClr val="accent2"/>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8435">
                                            <p:txEl>
                                              <p:pRg st="7" end="7"/>
                                            </p:txEl>
                                          </p:spTgt>
                                        </p:tgtEl>
                                        <p:attrNameLst>
                                          <p:attrName>style.visibility</p:attrName>
                                        </p:attrNameLst>
                                      </p:cBhvr>
                                      <p:to>
                                        <p:strVal val="visible"/>
                                      </p:to>
                                    </p:set>
                                    <p:anim calcmode="lin" valueType="num">
                                      <p:cBhvr additive="base">
                                        <p:cTn id="47"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43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7" end="7"/>
                                            </p:txEl>
                                          </p:spTgt>
                                        </p:tgtEl>
                                        <p:attrNameLst>
                                          <p:attrName>ppt_c</p:attrName>
                                        </p:attrNameLst>
                                      </p:cBhvr>
                                      <p:to>
                                        <a:schemeClr val="accent2"/>
                                      </p:to>
                                    </p:animClr>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8435">
                                            <p:txEl>
                                              <p:pRg st="8" end="8"/>
                                            </p:txEl>
                                          </p:spTgt>
                                        </p:tgtEl>
                                        <p:attrNameLst>
                                          <p:attrName>style.visibility</p:attrName>
                                        </p:attrNameLst>
                                      </p:cBhvr>
                                      <p:to>
                                        <p:strVal val="visible"/>
                                      </p:to>
                                    </p:set>
                                    <p:anim calcmode="lin" valueType="num">
                                      <p:cBhvr additive="base">
                                        <p:cTn id="53" dur="500" fill="hold"/>
                                        <p:tgtEl>
                                          <p:spTgt spid="18435">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8435">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8" end="8"/>
                                            </p:txEl>
                                          </p:spTgt>
                                        </p:tgtEl>
                                        <p:attrNameLst>
                                          <p:attrName>ppt_c</p:attrName>
                                        </p:attrNameLst>
                                      </p:cBhvr>
                                      <p:to>
                                        <a:schemeClr val="accent2"/>
                                      </p:to>
                                    </p:animClr>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8435">
                                            <p:txEl>
                                              <p:pRg st="9" end="9"/>
                                            </p:txEl>
                                          </p:spTgt>
                                        </p:tgtEl>
                                        <p:attrNameLst>
                                          <p:attrName>style.visibility</p:attrName>
                                        </p:attrNameLst>
                                      </p:cBhvr>
                                      <p:to>
                                        <p:strVal val="visible"/>
                                      </p:to>
                                    </p:set>
                                    <p:anim calcmode="lin" valueType="num">
                                      <p:cBhvr additive="base">
                                        <p:cTn id="59" dur="500" fill="hold"/>
                                        <p:tgtEl>
                                          <p:spTgt spid="18435">
                                            <p:txEl>
                                              <p:pRg st="9" end="9"/>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843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8437"/>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mediacall" presetSubtype="0" fill="hold" nodeType="clickEffect">
                                  <p:stCondLst>
                                    <p:cond delay="0"/>
                                  </p:stCondLst>
                                  <p:childTnLst>
                                    <p:cmd type="call" cmd="playFrom(0.0)">
                                      <p:cBhvr>
                                        <p:cTn id="65" dur="47999" fill="hold"/>
                                        <p:tgtEl>
                                          <p:spTgt spid="18437"/>
                                        </p:tgtEl>
                                      </p:cBhvr>
                                    </p:cmd>
                                  </p:childTnLst>
                                </p:cTn>
                              </p:par>
                            </p:childTnLst>
                          </p:cTn>
                        </p:par>
                      </p:childTnLst>
                    </p:cTn>
                  </p:par>
                </p:childTnLst>
              </p:cTn>
              <p:nextCondLst>
                <p:cond evt="onClick" delay="0">
                  <p:tgtEl>
                    <p:spTgt spid="18437"/>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18437"/>
                </p:tgtEl>
              </p:cMediaNode>
            </p:audio>
          </p:childTnLst>
        </p:cTn>
      </p:par>
    </p:tnLst>
    <p:bldLst>
      <p:bldP spid="184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TYPING POINTS</a:t>
            </a:r>
          </a:p>
        </p:txBody>
      </p:sp>
      <p:sp>
        <p:nvSpPr>
          <p:cNvPr id="20483" name="Rectangle 3"/>
          <p:cNvSpPr>
            <a:spLocks noGrp="1" noChangeArrowheads="1"/>
          </p:cNvSpPr>
          <p:nvPr>
            <p:ph idx="1"/>
          </p:nvPr>
        </p:nvSpPr>
        <p:spPr>
          <a:xfrm>
            <a:off x="1676400" y="1752600"/>
            <a:ext cx="89154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dirty="0" smtClean="0">
                <a:solidFill>
                  <a:schemeClr val="tx2"/>
                </a:solidFill>
              </a:rPr>
              <a:t>Proper English is assumed</a:t>
            </a:r>
          </a:p>
          <a:p>
            <a:r>
              <a:rPr lang="en-US" altLang="en-US" sz="3500" dirty="0" smtClean="0">
                <a:solidFill>
                  <a:schemeClr val="tx2"/>
                </a:solidFill>
              </a:rPr>
              <a:t>At least 1” margins on all side</a:t>
            </a:r>
          </a:p>
          <a:p>
            <a:r>
              <a:rPr lang="en-US" altLang="en-US" sz="3500" dirty="0" smtClean="0">
                <a:solidFill>
                  <a:schemeClr val="tx2"/>
                </a:solidFill>
              </a:rPr>
              <a:t>Use your </a:t>
            </a:r>
            <a:r>
              <a:rPr lang="en-US" altLang="en-US" sz="3500" dirty="0" err="1" smtClean="0">
                <a:solidFill>
                  <a:schemeClr val="tx2"/>
                </a:solidFill>
              </a:rPr>
              <a:t>wordprocessor’s</a:t>
            </a:r>
            <a:r>
              <a:rPr lang="en-US" altLang="en-US" sz="3500" dirty="0" smtClean="0">
                <a:solidFill>
                  <a:schemeClr val="tx2"/>
                </a:solidFill>
              </a:rPr>
              <a:t> default font and type size</a:t>
            </a:r>
          </a:p>
          <a:p>
            <a:r>
              <a:rPr lang="en-US" altLang="en-US" sz="3500" dirty="0" smtClean="0">
                <a:solidFill>
                  <a:schemeClr val="tx2"/>
                </a:solidFill>
              </a:rPr>
              <a:t>Text is left justified </a:t>
            </a:r>
          </a:p>
          <a:p>
            <a:r>
              <a:rPr lang="en-US" altLang="en-US" sz="3500" dirty="0" smtClean="0">
                <a:solidFill>
                  <a:schemeClr val="tx2"/>
                </a:solidFill>
              </a:rPr>
              <a:t>All pages should be numbered and have the same header</a:t>
            </a:r>
          </a:p>
          <a:p>
            <a:pPr lvl="1"/>
            <a:r>
              <a:rPr lang="en-US" altLang="en-US" sz="3000" dirty="0" smtClean="0">
                <a:solidFill>
                  <a:schemeClr val="tx2"/>
                </a:solidFill>
              </a:rPr>
              <a:t>1st 2 or 3 words from the paper’s title</a:t>
            </a:r>
          </a:p>
        </p:txBody>
      </p:sp>
      <p:pic>
        <p:nvPicPr>
          <p:cNvPr id="20484"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220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3" end="3"/>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anim calcmode="lin" valueType="num">
                                      <p:cBhvr additive="base">
                                        <p:cTn id="35" dur="500" fill="hold"/>
                                        <p:tgtEl>
                                          <p:spTgt spid="2048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048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60999" fill="hold"/>
                                        <p:tgtEl>
                                          <p:spTgt spid="20484"/>
                                        </p:tgtEl>
                                      </p:cBhvr>
                                    </p:cmd>
                                  </p:childTnLst>
                                </p:cTn>
                              </p:par>
                            </p:childTnLst>
                          </p:cTn>
                        </p:par>
                      </p:childTnLst>
                    </p:cTn>
                  </p:par>
                </p:childTnLst>
              </p:cTn>
              <p:nextCondLst>
                <p:cond evt="onClick" delay="0">
                  <p:tgtEl>
                    <p:spTgt spid="20484"/>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20484"/>
                </p:tgtEl>
              </p:cMediaNode>
            </p:audio>
          </p:childTnLst>
        </p:cTn>
      </p:par>
    </p:tnLst>
    <p:bldLst>
      <p:bldP spid="204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TYPING POINTS</a:t>
            </a:r>
            <a:r>
              <a:rPr lang="en-US" altLang="en-US" smtClean="0"/>
              <a:t> Continued</a:t>
            </a:r>
          </a:p>
        </p:txBody>
      </p:sp>
      <p:sp>
        <p:nvSpPr>
          <p:cNvPr id="21507" name="Rectangle 3"/>
          <p:cNvSpPr>
            <a:spLocks noGrp="1" noChangeArrowheads="1"/>
          </p:cNvSpPr>
          <p:nvPr>
            <p:ph idx="1"/>
          </p:nvPr>
        </p:nvSpPr>
        <p:spPr>
          <a:xfrm>
            <a:off x="1600200" y="1676400"/>
            <a:ext cx="8991600" cy="49530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dirty="0" smtClean="0">
                <a:solidFill>
                  <a:schemeClr val="tx2"/>
                </a:solidFill>
              </a:rPr>
              <a:t>Everything is </a:t>
            </a:r>
            <a:r>
              <a:rPr lang="en-US" altLang="en-US" sz="3500" b="1" dirty="0" smtClean="0">
                <a:solidFill>
                  <a:schemeClr val="tx2"/>
                </a:solidFill>
              </a:rPr>
              <a:t>DOUBLE SPACED</a:t>
            </a:r>
          </a:p>
          <a:p>
            <a:r>
              <a:rPr lang="en-US" altLang="en-US" sz="3500" b="1" dirty="0" smtClean="0">
                <a:solidFill>
                  <a:schemeClr val="tx2"/>
                </a:solidFill>
              </a:rPr>
              <a:t>Use only DOUBLE SPACING</a:t>
            </a:r>
          </a:p>
          <a:p>
            <a:pPr lvl="1"/>
            <a:r>
              <a:rPr lang="en-US" altLang="en-US" sz="3000" dirty="0" smtClean="0">
                <a:solidFill>
                  <a:schemeClr val="tx2"/>
                </a:solidFill>
              </a:rPr>
              <a:t>No single, triple, double-double, etc. spacing between lines</a:t>
            </a:r>
          </a:p>
          <a:p>
            <a:r>
              <a:rPr lang="en-US" altLang="en-US" sz="3500" dirty="0" smtClean="0">
                <a:solidFill>
                  <a:schemeClr val="tx2"/>
                </a:solidFill>
              </a:rPr>
              <a:t>Indent all paragraphs consistently 5-7 spaces</a:t>
            </a:r>
          </a:p>
          <a:p>
            <a:pPr lvl="1"/>
            <a:r>
              <a:rPr lang="en-US" altLang="en-US" sz="3000" dirty="0" smtClean="0">
                <a:solidFill>
                  <a:schemeClr val="tx2"/>
                </a:solidFill>
              </a:rPr>
              <a:t>use the default tab on the word processing program for indenting paragraphs, etc.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1" end="1"/>
                                            </p:txEl>
                                          </p:spTgt>
                                        </p:tgtEl>
                                        <p:attrNameLst>
                                          <p:attrName>ppt_c</p:attrName>
                                        </p:attrNameLst>
                                      </p:cBhvr>
                                      <p:to>
                                        <a:schemeClr val="hlink"/>
                                      </p:to>
                                    </p:animClr>
                                  </p:subTnLst>
                                </p:cTn>
                              </p:par>
                              <p:par>
                                <p:cTn id="15" presetID="2" presetClass="entr" presetSubtype="2"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2" end="2"/>
                                            </p:txEl>
                                          </p:spTgt>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 calcmode="lin" valueType="num">
                                      <p:cBhvr additive="base">
                                        <p:cTn id="23" dur="500" fill="hold"/>
                                        <p:tgtEl>
                                          <p:spTgt spid="2150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150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TYPING POINTS</a:t>
            </a:r>
            <a:r>
              <a:rPr lang="en-US" altLang="en-US" smtClean="0"/>
              <a:t> Continued</a:t>
            </a:r>
          </a:p>
        </p:txBody>
      </p:sp>
      <p:sp>
        <p:nvSpPr>
          <p:cNvPr id="22531" name="Rectangle 3"/>
          <p:cNvSpPr>
            <a:spLocks noGrp="1" noChangeArrowheads="1"/>
          </p:cNvSpPr>
          <p:nvPr>
            <p:ph idx="1"/>
          </p:nvPr>
        </p:nvSpPr>
        <p:spPr>
          <a:xfrm>
            <a:off x="1676400" y="1600200"/>
            <a:ext cx="8915400" cy="51054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300" smtClean="0">
                <a:solidFill>
                  <a:schemeClr val="tx2"/>
                </a:solidFill>
              </a:rPr>
              <a:t>Do not mechanically emphasize words</a:t>
            </a:r>
          </a:p>
          <a:p>
            <a:pPr lvl="1"/>
            <a:r>
              <a:rPr lang="en-US" altLang="en-US" sz="3200" smtClean="0">
                <a:solidFill>
                  <a:schemeClr val="tx2"/>
                </a:solidFill>
              </a:rPr>
              <a:t>don’t use all CAPITALIZATIONS</a:t>
            </a:r>
          </a:p>
          <a:p>
            <a:pPr lvl="1"/>
            <a:r>
              <a:rPr lang="en-US" altLang="en-US" sz="3200" smtClean="0">
                <a:solidFill>
                  <a:schemeClr val="tx2"/>
                </a:solidFill>
              </a:rPr>
              <a:t>don’t use </a:t>
            </a:r>
            <a:r>
              <a:rPr lang="en-US" altLang="en-US" sz="3200" b="1" smtClean="0">
                <a:solidFill>
                  <a:schemeClr val="tx2"/>
                </a:solidFill>
              </a:rPr>
              <a:t>bold</a:t>
            </a:r>
          </a:p>
          <a:p>
            <a:pPr lvl="1"/>
            <a:r>
              <a:rPr lang="en-US" altLang="en-US" sz="3200" smtClean="0">
                <a:solidFill>
                  <a:schemeClr val="tx2"/>
                </a:solidFill>
              </a:rPr>
              <a:t>don’t </a:t>
            </a:r>
            <a:r>
              <a:rPr lang="en-US" altLang="en-US" sz="3200" u="sng" smtClean="0">
                <a:solidFill>
                  <a:schemeClr val="tx2"/>
                </a:solidFill>
              </a:rPr>
              <a:t>underline</a:t>
            </a:r>
            <a:endParaRPr lang="en-US" altLang="en-US" sz="3200" smtClean="0">
              <a:solidFill>
                <a:schemeClr val="tx2"/>
              </a:solidFill>
            </a:endParaRPr>
          </a:p>
          <a:p>
            <a:pPr lvl="1"/>
            <a:r>
              <a:rPr lang="en-US" altLang="en-US" sz="3200" smtClean="0">
                <a:solidFill>
                  <a:schemeClr val="tx2"/>
                </a:solidFill>
              </a:rPr>
              <a:t>don’t use double (“) or single (‘) quote marks; the 1st time you introduce a new term/phrase you can </a:t>
            </a:r>
            <a:r>
              <a:rPr lang="en-US" altLang="en-US" sz="3200" i="1" smtClean="0">
                <a:solidFill>
                  <a:schemeClr val="tx2"/>
                </a:solidFill>
              </a:rPr>
              <a:t>italicize </a:t>
            </a:r>
            <a:r>
              <a:rPr lang="en-US" altLang="en-US" sz="3200" smtClean="0">
                <a:solidFill>
                  <a:schemeClr val="tx2"/>
                </a:solidFill>
              </a:rPr>
              <a:t>it.</a:t>
            </a:r>
          </a:p>
        </p:txBody>
      </p:sp>
      <p:pic>
        <p:nvPicPr>
          <p:cNvPr id="22532"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 calcmode="lin" valueType="num">
                                      <p:cBhvr additive="base">
                                        <p:cTn id="23" dur="500" fill="hold"/>
                                        <p:tgtEl>
                                          <p:spTgt spid="2253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253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21999" fill="hold"/>
                                        <p:tgtEl>
                                          <p:spTgt spid="22532"/>
                                        </p:tgtEl>
                                      </p:cBhvr>
                                    </p:cmd>
                                  </p:childTnLst>
                                </p:cTn>
                              </p:par>
                            </p:childTnLst>
                          </p:cTn>
                        </p:par>
                      </p:childTnLst>
                    </p:cTn>
                  </p:par>
                </p:childTnLst>
              </p:cTn>
              <p:nextCondLst>
                <p:cond evt="onClick" delay="0">
                  <p:tgtEl>
                    <p:spTgt spid="22532"/>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2532"/>
                </p:tgtEl>
              </p:cMediaNode>
            </p:audio>
          </p:childTnLst>
        </p:cTn>
      </p:par>
    </p:tnLst>
    <p:bldLst>
      <p:bldP spid="2253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TYPING POINTS</a:t>
            </a:r>
            <a:r>
              <a:rPr lang="en-US" altLang="en-US" smtClean="0"/>
              <a:t> Continued</a:t>
            </a:r>
          </a:p>
        </p:txBody>
      </p:sp>
      <p:sp>
        <p:nvSpPr>
          <p:cNvPr id="23555" name="Rectangle 3"/>
          <p:cNvSpPr>
            <a:spLocks noGrp="1" noChangeArrowheads="1"/>
          </p:cNvSpPr>
          <p:nvPr>
            <p:ph idx="1"/>
          </p:nvPr>
        </p:nvSpPr>
        <p:spPr>
          <a:xfrm>
            <a:off x="1676400" y="1676400"/>
            <a:ext cx="88392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200" b="1" dirty="0" smtClean="0">
                <a:solidFill>
                  <a:schemeClr val="tx2"/>
                </a:solidFill>
              </a:rPr>
              <a:t>APA style uses the Oxford comma (a comma precedes the conjunction) for in-text listings</a:t>
            </a:r>
          </a:p>
          <a:p>
            <a:pPr lvl="1"/>
            <a:r>
              <a:rPr lang="en-US" altLang="en-US" sz="2200" b="1" dirty="0" smtClean="0">
                <a:solidFill>
                  <a:schemeClr val="tx2"/>
                </a:solidFill>
              </a:rPr>
              <a:t>for example, Jill, Jane, and Ginny.</a:t>
            </a:r>
          </a:p>
          <a:p>
            <a:pPr lvl="1"/>
            <a:r>
              <a:rPr lang="en-US" altLang="en-US" sz="2200" b="1" dirty="0" smtClean="0">
                <a:solidFill>
                  <a:schemeClr val="tx2"/>
                </a:solidFill>
              </a:rPr>
              <a:t>If you label items in a list, use parentheses with lowercase letters.</a:t>
            </a:r>
          </a:p>
          <a:p>
            <a:pPr lvl="2"/>
            <a:r>
              <a:rPr lang="en-US" altLang="en-US" b="1" dirty="0" smtClean="0">
                <a:solidFill>
                  <a:schemeClr val="tx2"/>
                </a:solidFill>
              </a:rPr>
              <a:t>for example, three areas will be covered in this program:  (a) typing, (b) citations, and (c) references.</a:t>
            </a:r>
          </a:p>
          <a:p>
            <a:r>
              <a:rPr lang="en-US" altLang="en-US" sz="2200" b="1" dirty="0" smtClean="0">
                <a:solidFill>
                  <a:schemeClr val="tx2"/>
                </a:solidFill>
              </a:rPr>
              <a:t>Single space (using the space bar) after commas, colons, semicolons, and end punctuation.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0" end="0"/>
                                            </p:txEl>
                                          </p:spTgt>
                                        </p:tgtEl>
                                        <p:attrNameLst>
                                          <p:attrName>ppt_c</p:attrName>
                                        </p:attrNameLst>
                                      </p:cBhvr>
                                      <p:to>
                                        <a:schemeClr val="accent2"/>
                                      </p:to>
                                    </p:animClr>
                                  </p:subTnLst>
                                </p:cTn>
                              </p:par>
                              <p:par>
                                <p:cTn id="9" presetID="2" presetClass="entr" presetSubtype="2"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1" end="1"/>
                                            </p:txEl>
                                          </p:spTgt>
                                        </p:tgtEl>
                                        <p:attrNameLst>
                                          <p:attrName>ppt_c</p:attrName>
                                        </p:attrNameLst>
                                      </p:cBhvr>
                                      <p:to>
                                        <a:schemeClr val="accent2"/>
                                      </p:to>
                                    </p:animClr>
                                  </p:subTnLst>
                                </p:cTn>
                              </p:par>
                              <p:par>
                                <p:cTn id="13" presetID="2" presetClass="entr" presetSubtype="2"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2" end="2"/>
                                            </p:txEl>
                                          </p:spTgt>
                                        </p:tgtEl>
                                        <p:attrNameLst>
                                          <p:attrName>ppt_c</p:attrName>
                                        </p:attrNameLst>
                                      </p:cBhvr>
                                      <p:to>
                                        <a:schemeClr val="accent2"/>
                                      </p:to>
                                    </p:animClr>
                                  </p:subTnLst>
                                </p:cTn>
                              </p:par>
                              <p:par>
                                <p:cTn id="17" presetID="2" presetClass="entr" presetSubtype="2"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3" end="3"/>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IN-TEXT CITATIONS</a:t>
            </a:r>
          </a:p>
        </p:txBody>
      </p:sp>
      <p:sp>
        <p:nvSpPr>
          <p:cNvPr id="24579" name="Rectangle 3"/>
          <p:cNvSpPr>
            <a:spLocks noGrp="1" noChangeArrowheads="1"/>
          </p:cNvSpPr>
          <p:nvPr>
            <p:ph idx="1"/>
          </p:nvPr>
        </p:nvSpPr>
        <p:spPr>
          <a:xfrm>
            <a:off x="1600200" y="1752600"/>
            <a:ext cx="8991600" cy="49530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smtClean="0">
                <a:solidFill>
                  <a:schemeClr val="tx2"/>
                </a:solidFill>
              </a:rPr>
              <a:t>Citations are done in text (no footnotes)</a:t>
            </a:r>
          </a:p>
          <a:p>
            <a:r>
              <a:rPr lang="en-US" altLang="en-US" sz="3500" smtClean="0">
                <a:solidFill>
                  <a:schemeClr val="tx2"/>
                </a:solidFill>
              </a:rPr>
              <a:t>Citations are required when you:</a:t>
            </a:r>
          </a:p>
          <a:p>
            <a:pPr lvl="1"/>
            <a:r>
              <a:rPr lang="en-US" altLang="en-US" sz="3500" b="1" smtClean="0">
                <a:solidFill>
                  <a:schemeClr val="tx2"/>
                </a:solidFill>
              </a:rPr>
              <a:t>paraphrase information from a source, or directly quote from another source</a:t>
            </a:r>
            <a:r>
              <a:rPr lang="en-US" altLang="en-US" sz="3500" smtClean="0">
                <a:solidFill>
                  <a:schemeClr val="tx2"/>
                </a:solidFill>
              </a:rPr>
              <a:t> </a:t>
            </a:r>
          </a:p>
          <a:p>
            <a:r>
              <a:rPr lang="en-US" altLang="en-US" sz="3500" smtClean="0">
                <a:solidFill>
                  <a:schemeClr val="tx2"/>
                </a:solidFill>
              </a:rPr>
              <a:t>Using ideas or actual words from a source without a citation is </a:t>
            </a:r>
            <a:r>
              <a:rPr lang="en-US" altLang="en-US" sz="3500" b="1" smtClean="0">
                <a:solidFill>
                  <a:schemeClr val="tx2"/>
                </a:solidFill>
              </a:rPr>
              <a:t>PLAGIARISM</a:t>
            </a:r>
          </a:p>
        </p:txBody>
      </p:sp>
      <p:pic>
        <p:nvPicPr>
          <p:cNvPr id="24580"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01200" y="5562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79">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79">
                                            <p:txEl>
                                              <p:pRg st="1" end="1"/>
                                            </p:txEl>
                                          </p:spTgt>
                                        </p:tgtEl>
                                        <p:attrNameLst>
                                          <p:attrName>ppt_c</p:attrName>
                                        </p:attrNameLst>
                                      </p:cBhvr>
                                      <p:to>
                                        <a:schemeClr val="accent2"/>
                                      </p:to>
                                    </p:animClr>
                                  </p:subTnLst>
                                </p:cTn>
                              </p:par>
                              <p:par>
                                <p:cTn id="15" presetID="2" presetClass="entr" presetSubtype="2"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57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79">
                                            <p:txEl>
                                              <p:pRg st="2" end="2"/>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 calcmode="lin" valueType="num">
                                      <p:cBhvr additive="base">
                                        <p:cTn id="23"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458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29999" fill="hold"/>
                                        <p:tgtEl>
                                          <p:spTgt spid="24580"/>
                                        </p:tgtEl>
                                      </p:cBhvr>
                                    </p:cmd>
                                  </p:childTnLst>
                                </p:cTn>
                              </p:par>
                            </p:childTnLst>
                          </p:cTn>
                        </p:par>
                      </p:childTnLst>
                    </p:cTn>
                  </p:par>
                </p:childTnLst>
              </p:cTn>
              <p:nextCondLst>
                <p:cond evt="onClick" delay="0">
                  <p:tgtEl>
                    <p:spTgt spid="24580"/>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4580"/>
                </p:tgtEl>
              </p:cMediaNode>
            </p:audio>
          </p:childTnLst>
        </p:cTn>
      </p:par>
    </p:tnLst>
    <p:bldLst>
      <p:bldP spid="245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CITATIONS</a:t>
            </a:r>
            <a:r>
              <a:rPr lang="en-US" altLang="en-US" smtClean="0"/>
              <a:t> Continued</a:t>
            </a:r>
          </a:p>
        </p:txBody>
      </p:sp>
      <p:sp>
        <p:nvSpPr>
          <p:cNvPr id="25603" name="Rectangle 3"/>
          <p:cNvSpPr>
            <a:spLocks noGrp="1" noChangeArrowheads="1"/>
          </p:cNvSpPr>
          <p:nvPr>
            <p:ph idx="1"/>
          </p:nvPr>
        </p:nvSpPr>
        <p:spPr>
          <a:xfrm>
            <a:off x="1600200" y="1676400"/>
            <a:ext cx="8991600" cy="49530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700" smtClean="0">
                <a:solidFill>
                  <a:schemeClr val="tx2"/>
                </a:solidFill>
              </a:rPr>
              <a:t>Citations should give the last name of the author(s) [no first names or initials] and a year (copyright, date presented at a conference, etc.)</a:t>
            </a:r>
          </a:p>
          <a:p>
            <a:r>
              <a:rPr lang="en-US" altLang="en-US" sz="3700" smtClean="0">
                <a:solidFill>
                  <a:schemeClr val="tx2"/>
                </a:solidFill>
              </a:rPr>
              <a:t>Never change the ordering of the names</a:t>
            </a:r>
          </a:p>
          <a:p>
            <a:r>
              <a:rPr lang="en-US" altLang="en-US" sz="3700" smtClean="0">
                <a:solidFill>
                  <a:schemeClr val="tx2"/>
                </a:solidFill>
              </a:rPr>
              <a:t>Provide the date in parentheses instead of in plain text.  Ex.:  (1993) vs. 1993</a:t>
            </a:r>
          </a:p>
        </p:txBody>
      </p:sp>
      <p:pic>
        <p:nvPicPr>
          <p:cNvPr id="25604"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0584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560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27999" fill="hold"/>
                                        <p:tgtEl>
                                          <p:spTgt spid="25604"/>
                                        </p:tgtEl>
                                      </p:cBhvr>
                                    </p:cmd>
                                  </p:childTnLst>
                                </p:cTn>
                              </p:par>
                            </p:childTnLst>
                          </p:cTn>
                        </p:par>
                      </p:childTnLst>
                    </p:cTn>
                  </p:par>
                </p:childTnLst>
              </p:cTn>
              <p:nextCondLst>
                <p:cond evt="onClick" delay="0">
                  <p:tgtEl>
                    <p:spTgt spid="25604"/>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5604"/>
                </p:tgtEl>
              </p:cMediaNode>
            </p:audio>
          </p:childTnLst>
        </p:cTn>
      </p:par>
    </p:tnLst>
    <p:bldLst>
      <p:bldP spid="256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solidFill>
                  <a:schemeClr val="tx1"/>
                </a:solidFill>
              </a:rPr>
              <a:t>THE TITLE PAGE </a:t>
            </a:r>
          </a:p>
        </p:txBody>
      </p:sp>
      <p:sp>
        <p:nvSpPr>
          <p:cNvPr id="8195" name="Rectangle 3"/>
          <p:cNvSpPr>
            <a:spLocks noGrp="1" noChangeArrowheads="1"/>
          </p:cNvSpPr>
          <p:nvPr>
            <p:ph idx="1"/>
          </p:nvPr>
        </p:nvSpPr>
        <p:spPr>
          <a:xfrm>
            <a:off x="1752600" y="1676400"/>
            <a:ext cx="8229600" cy="5029200"/>
          </a:xfrm>
        </p:spPr>
        <p:txBody>
          <a:bodyPr lIns="90488" tIns="44450" rIns="90488" bIns="44450"/>
          <a:lstStyle/>
          <a:p>
            <a:r>
              <a:rPr lang="en-US" altLang="en-US" sz="2800" smtClean="0">
                <a:solidFill>
                  <a:schemeClr val="tx1"/>
                </a:solidFill>
              </a:rPr>
              <a:t>Pagination starts on the title page</a:t>
            </a:r>
          </a:p>
          <a:p>
            <a:pPr lvl="1"/>
            <a:r>
              <a:rPr lang="en-US" altLang="en-US" sz="2800" smtClean="0">
                <a:solidFill>
                  <a:schemeClr val="tx1"/>
                </a:solidFill>
              </a:rPr>
              <a:t>the page number (e.g., 1) in the upper right corner about 1” down from the top, and in from the right margin.  The paper’s header, the 1st 2 or 3 words from the title, should be 5-7 spaces to the left of the page number</a:t>
            </a:r>
          </a:p>
          <a:p>
            <a:r>
              <a:rPr lang="en-US" altLang="en-US" sz="2800" smtClean="0">
                <a:solidFill>
                  <a:schemeClr val="tx1"/>
                </a:solidFill>
              </a:rPr>
              <a:t>Running head-optional; 1st line of type. </a:t>
            </a:r>
          </a:p>
          <a:p>
            <a:pPr lvl="1"/>
            <a:r>
              <a:rPr lang="en-US" altLang="en-US" sz="2800" smtClean="0">
                <a:solidFill>
                  <a:schemeClr val="tx1"/>
                </a:solidFill>
              </a:rPr>
              <a:t>left justified; 50 characters (ALL CAPS) or less; mini-title</a:t>
            </a:r>
          </a:p>
        </p:txBody>
      </p:sp>
      <p:pic>
        <p:nvPicPr>
          <p:cNvPr id="8196"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7912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accent2"/>
                                      </p:to>
                                    </p:animClr>
                                  </p:subTnLst>
                                </p:cTn>
                              </p:par>
                              <p:par>
                                <p:cTn id="9" presetID="2" presetClass="entr" presetSubtype="2"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accent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19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84999" fill="hold"/>
                                        <p:tgtEl>
                                          <p:spTgt spid="8196"/>
                                        </p:tgtEl>
                                      </p:cBhvr>
                                    </p:cmd>
                                  </p:childTnLst>
                                </p:cTn>
                              </p:par>
                            </p:childTnLst>
                          </p:cTn>
                        </p:par>
                      </p:childTnLst>
                    </p:cTn>
                  </p:par>
                </p:childTnLst>
              </p:cTn>
              <p:nextCondLst>
                <p:cond evt="onClick" delay="0">
                  <p:tgtEl>
                    <p:spTgt spid="8196"/>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8196"/>
                </p:tgtEl>
              </p:cMediaNode>
            </p:audio>
          </p:childTnLst>
        </p:cTn>
      </p:par>
    </p:tnLst>
    <p:bldLst>
      <p:bldP spid="819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CITATIONS</a:t>
            </a:r>
            <a:r>
              <a:rPr lang="en-US" altLang="en-US" smtClean="0"/>
              <a:t>-authors</a:t>
            </a:r>
          </a:p>
        </p:txBody>
      </p:sp>
      <p:sp>
        <p:nvSpPr>
          <p:cNvPr id="26627" name="Rectangle 3"/>
          <p:cNvSpPr>
            <a:spLocks noGrp="1" noChangeArrowheads="1"/>
          </p:cNvSpPr>
          <p:nvPr>
            <p:ph idx="1"/>
          </p:nvPr>
        </p:nvSpPr>
        <p:spPr>
          <a:xfrm>
            <a:off x="1600200" y="1600200"/>
            <a:ext cx="8991600" cy="51054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smtClean="0">
                <a:solidFill>
                  <a:schemeClr val="tx2"/>
                </a:solidFill>
              </a:rPr>
              <a:t>Sources with MORE than 5 authors, require the citation to give the primary (i.e., the 1st’s) author’s last name followed by et al. (substitutes for the others’ names) followed by the (date)</a:t>
            </a:r>
          </a:p>
          <a:p>
            <a:r>
              <a:rPr lang="en-US" altLang="en-US" sz="3500" smtClean="0">
                <a:solidFill>
                  <a:schemeClr val="tx2"/>
                </a:solidFill>
              </a:rPr>
              <a:t>If 3-5 authors, list their surnames in the 1st citation.  Thereafter, use the primary’s and et al. (date)</a:t>
            </a:r>
          </a:p>
        </p:txBody>
      </p:sp>
      <p:pic>
        <p:nvPicPr>
          <p:cNvPr id="26628"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943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6628"/>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38999" fill="hold"/>
                                        <p:tgtEl>
                                          <p:spTgt spid="26628"/>
                                        </p:tgtEl>
                                      </p:cBhvr>
                                    </p:cmd>
                                  </p:childTnLst>
                                </p:cTn>
                              </p:par>
                            </p:childTnLst>
                          </p:cTn>
                        </p:par>
                      </p:childTnLst>
                    </p:cTn>
                  </p:par>
                </p:childTnLst>
              </p:cTn>
              <p:nextCondLst>
                <p:cond evt="onClick" delay="0">
                  <p:tgtEl>
                    <p:spTgt spid="26628"/>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6628"/>
                </p:tgtEl>
              </p:cMediaNode>
            </p:audio>
          </p:childTnLst>
        </p:cTn>
      </p:par>
    </p:tnLst>
    <p:bldLst>
      <p:bldP spid="266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CITATIONS</a:t>
            </a:r>
            <a:r>
              <a:rPr lang="en-US" altLang="en-US" smtClean="0"/>
              <a:t>-authors</a:t>
            </a:r>
          </a:p>
        </p:txBody>
      </p:sp>
      <p:sp>
        <p:nvSpPr>
          <p:cNvPr id="27651" name="Rectangle 3"/>
          <p:cNvSpPr>
            <a:spLocks noGrp="1" noChangeArrowheads="1"/>
          </p:cNvSpPr>
          <p:nvPr>
            <p:ph idx="1"/>
          </p:nvPr>
        </p:nvSpPr>
        <p:spPr>
          <a:xfrm>
            <a:off x="1600200" y="1524000"/>
            <a:ext cx="8991600" cy="51816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smtClean="0">
                <a:solidFill>
                  <a:schemeClr val="tx2"/>
                </a:solidFill>
              </a:rPr>
              <a:t>If the source has 2 authors, list  both authors’ names in each citation.</a:t>
            </a:r>
          </a:p>
          <a:p>
            <a:r>
              <a:rPr lang="en-US" altLang="en-US" sz="3500" smtClean="0">
                <a:solidFill>
                  <a:schemeClr val="tx2"/>
                </a:solidFill>
              </a:rPr>
              <a:t>Some Examples</a:t>
            </a:r>
          </a:p>
          <a:p>
            <a:pPr>
              <a:buFont typeface="Wingdings" panose="05000000000000000000" pitchFamily="2" charset="2"/>
              <a:buNone/>
            </a:pPr>
            <a:r>
              <a:rPr lang="en-US" altLang="en-US" sz="3500" smtClean="0">
                <a:solidFill>
                  <a:schemeClr val="tx2"/>
                </a:solidFill>
              </a:rPr>
              <a:t>6 or more authors:</a:t>
            </a:r>
          </a:p>
          <a:p>
            <a:pPr>
              <a:buFont typeface="Wingdings" panose="05000000000000000000" pitchFamily="2" charset="2"/>
              <a:buNone/>
            </a:pPr>
            <a:r>
              <a:rPr lang="en-US" altLang="en-US" sz="3500" smtClean="0">
                <a:solidFill>
                  <a:schemeClr val="tx2"/>
                </a:solidFill>
              </a:rPr>
              <a:t>		In their provocative article, Tagget et al. (1993) point out that...    </a:t>
            </a:r>
            <a:r>
              <a:rPr lang="en-US" altLang="en-US" sz="3500" b="1" smtClean="0">
                <a:solidFill>
                  <a:schemeClr val="tx2"/>
                </a:solidFill>
              </a:rPr>
              <a:t>OR</a:t>
            </a:r>
          </a:p>
          <a:p>
            <a:pPr>
              <a:buFont typeface="Wingdings" panose="05000000000000000000" pitchFamily="2" charset="2"/>
              <a:buNone/>
            </a:pPr>
            <a:r>
              <a:rPr lang="en-US" altLang="en-US" sz="3500" b="1" smtClean="0">
                <a:solidFill>
                  <a:schemeClr val="tx2"/>
                </a:solidFill>
              </a:rPr>
              <a:t>		</a:t>
            </a:r>
            <a:r>
              <a:rPr lang="en-US" altLang="en-US" sz="3500" smtClean="0">
                <a:solidFill>
                  <a:schemeClr val="tx2"/>
                </a:solidFill>
              </a:rPr>
              <a:t>The authors (Tagget et al., 1993) point out that...</a:t>
            </a:r>
          </a:p>
        </p:txBody>
      </p:sp>
      <p:pic>
        <p:nvPicPr>
          <p:cNvPr id="27652"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5532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3" end="3"/>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652"/>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26999" fill="hold"/>
                                        <p:tgtEl>
                                          <p:spTgt spid="27652"/>
                                        </p:tgtEl>
                                      </p:cBhvr>
                                    </p:cmd>
                                  </p:childTnLst>
                                </p:cTn>
                              </p:par>
                            </p:childTnLst>
                          </p:cTn>
                        </p:par>
                      </p:childTnLst>
                    </p:cTn>
                  </p:par>
                </p:childTnLst>
              </p:cTn>
              <p:nextCondLst>
                <p:cond evt="onClick" delay="0">
                  <p:tgtEl>
                    <p:spTgt spid="27652"/>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27652"/>
                </p:tgtEl>
              </p:cMediaNode>
            </p:audio>
          </p:childTnLst>
        </p:cTn>
      </p:par>
    </p:tnLst>
    <p:bldLst>
      <p:bldP spid="276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CITATIONS</a:t>
            </a:r>
            <a:r>
              <a:rPr lang="en-US" altLang="en-US" smtClean="0"/>
              <a:t>-authors</a:t>
            </a:r>
          </a:p>
        </p:txBody>
      </p:sp>
      <p:sp>
        <p:nvSpPr>
          <p:cNvPr id="28675" name="Rectangle 3"/>
          <p:cNvSpPr>
            <a:spLocks noGrp="1" noChangeArrowheads="1"/>
          </p:cNvSpPr>
          <p:nvPr>
            <p:ph idx="1"/>
          </p:nvPr>
        </p:nvSpPr>
        <p:spPr>
          <a:xfrm>
            <a:off x="1600200" y="1676400"/>
            <a:ext cx="8915400" cy="49530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smtClean="0">
                <a:solidFill>
                  <a:schemeClr val="tx2"/>
                </a:solidFill>
              </a:rPr>
              <a:t>Example for 3-5 authors:</a:t>
            </a:r>
          </a:p>
          <a:p>
            <a:pPr>
              <a:buFont typeface="Wingdings" panose="05000000000000000000" pitchFamily="2" charset="2"/>
              <a:buNone/>
            </a:pPr>
            <a:r>
              <a:rPr lang="en-US" altLang="en-US" sz="3500" u="sng" smtClean="0">
                <a:solidFill>
                  <a:schemeClr val="tx2"/>
                </a:solidFill>
              </a:rPr>
              <a:t>First Citation</a:t>
            </a:r>
          </a:p>
          <a:p>
            <a:pPr>
              <a:buFont typeface="Wingdings" panose="05000000000000000000" pitchFamily="2" charset="2"/>
              <a:buNone/>
            </a:pPr>
            <a:r>
              <a:rPr lang="en-US" altLang="en-US" sz="3500" smtClean="0">
                <a:solidFill>
                  <a:schemeClr val="tx2"/>
                </a:solidFill>
              </a:rPr>
              <a:t>		Hummel, Kaeck, Bowes, and Rittenhouse (1994) found that...  </a:t>
            </a:r>
            <a:r>
              <a:rPr lang="en-US" altLang="en-US" sz="3500" b="1" smtClean="0">
                <a:solidFill>
                  <a:schemeClr val="tx2"/>
                </a:solidFill>
              </a:rPr>
              <a:t>OR</a:t>
            </a:r>
            <a:endParaRPr lang="en-US" altLang="en-US" sz="3500" smtClean="0">
              <a:solidFill>
                <a:schemeClr val="tx2"/>
              </a:solidFill>
            </a:endParaRPr>
          </a:p>
          <a:p>
            <a:pPr>
              <a:buFont typeface="Wingdings" panose="05000000000000000000" pitchFamily="2" charset="2"/>
              <a:buNone/>
            </a:pPr>
            <a:r>
              <a:rPr lang="en-US" altLang="en-US" sz="3500" smtClean="0">
                <a:solidFill>
                  <a:schemeClr val="tx2"/>
                </a:solidFill>
              </a:rPr>
              <a:t>		It was found that...(Hummel, Kaeck, Bowes, &amp; Rittenhouse, 1994).</a:t>
            </a:r>
          </a:p>
          <a:p>
            <a:pPr>
              <a:buFont typeface="Wingdings" panose="05000000000000000000" pitchFamily="2" charset="2"/>
              <a:buNone/>
            </a:pPr>
            <a:endParaRPr lang="en-US" altLang="en-US" sz="3500" smtClean="0">
              <a:solidFill>
                <a:schemeClr val="tx2"/>
              </a:solidFill>
            </a:endParaRPr>
          </a:p>
        </p:txBody>
      </p:sp>
      <p:pic>
        <p:nvPicPr>
          <p:cNvPr id="28676"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9916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5">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5">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5">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867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9999" fill="hold"/>
                                        <p:tgtEl>
                                          <p:spTgt spid="28676"/>
                                        </p:tgtEl>
                                      </p:cBhvr>
                                    </p:cmd>
                                  </p:childTnLst>
                                </p:cTn>
                              </p:par>
                            </p:childTnLst>
                          </p:cTn>
                        </p:par>
                      </p:childTnLst>
                    </p:cTn>
                  </p:par>
                </p:childTnLst>
              </p:cTn>
              <p:nextCondLst>
                <p:cond evt="onClick" delay="0">
                  <p:tgtEl>
                    <p:spTgt spid="28676"/>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28676"/>
                </p:tgtEl>
              </p:cMediaNode>
            </p:audio>
          </p:childTnLst>
        </p:cTn>
      </p:par>
    </p:tnLst>
    <p:bldLst>
      <p:bldP spid="2867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CITATIONS</a:t>
            </a:r>
            <a:r>
              <a:rPr lang="en-US" altLang="en-US" smtClean="0"/>
              <a:t>-Authors</a:t>
            </a:r>
          </a:p>
        </p:txBody>
      </p:sp>
      <p:sp>
        <p:nvSpPr>
          <p:cNvPr id="29699" name="Rectangle 3"/>
          <p:cNvSpPr>
            <a:spLocks noGrp="1" noChangeArrowheads="1"/>
          </p:cNvSpPr>
          <p:nvPr>
            <p:ph idx="1"/>
          </p:nvPr>
        </p:nvSpPr>
        <p:spPr>
          <a:xfrm>
            <a:off x="1676400" y="1676400"/>
            <a:ext cx="89154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smtClean="0">
                <a:solidFill>
                  <a:schemeClr val="tx2"/>
                </a:solidFill>
              </a:rPr>
              <a:t>Example for 3-5 authors:</a:t>
            </a:r>
          </a:p>
          <a:p>
            <a:pPr>
              <a:buFont typeface="Wingdings" panose="05000000000000000000" pitchFamily="2" charset="2"/>
              <a:buNone/>
            </a:pPr>
            <a:r>
              <a:rPr lang="en-US" altLang="en-US" sz="3500" smtClean="0">
                <a:solidFill>
                  <a:schemeClr val="tx2"/>
                </a:solidFill>
              </a:rPr>
              <a:t>Later Citations:</a:t>
            </a:r>
          </a:p>
          <a:p>
            <a:pPr>
              <a:buFont typeface="Wingdings" panose="05000000000000000000" pitchFamily="2" charset="2"/>
              <a:buNone/>
            </a:pPr>
            <a:r>
              <a:rPr lang="en-US" altLang="en-US" sz="3500" smtClean="0">
                <a:solidFill>
                  <a:schemeClr val="tx2"/>
                </a:solidFill>
              </a:rPr>
              <a:t>		Hummel et al. (1994) found that...</a:t>
            </a:r>
          </a:p>
          <a:p>
            <a:pPr algn="ctr">
              <a:buFont typeface="Wingdings" panose="05000000000000000000" pitchFamily="2" charset="2"/>
              <a:buNone/>
            </a:pPr>
            <a:r>
              <a:rPr lang="en-US" altLang="en-US" sz="3500" b="1" smtClean="0">
                <a:solidFill>
                  <a:schemeClr val="tx2"/>
                </a:solidFill>
              </a:rPr>
              <a:t>OR</a:t>
            </a:r>
            <a:endParaRPr lang="en-US" altLang="en-US" sz="3500" smtClean="0">
              <a:solidFill>
                <a:schemeClr val="tx2"/>
              </a:solidFill>
            </a:endParaRPr>
          </a:p>
          <a:p>
            <a:pPr>
              <a:buFont typeface="Wingdings" panose="05000000000000000000" pitchFamily="2" charset="2"/>
              <a:buNone/>
            </a:pPr>
            <a:r>
              <a:rPr lang="en-US" altLang="en-US" sz="3500" smtClean="0">
                <a:solidFill>
                  <a:schemeClr val="tx2"/>
                </a:solidFill>
              </a:rPr>
              <a:t>		It was found that...(Hummel et al., 1994).</a:t>
            </a:r>
          </a:p>
        </p:txBody>
      </p:sp>
      <p:pic>
        <p:nvPicPr>
          <p:cNvPr id="29700"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7912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699">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699">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699">
                                            <p:txEl>
                                              <p:pRg st="2" end="2"/>
                                            </p:txEl>
                                          </p:spTgt>
                                        </p:tgtEl>
                                        <p:attrNameLst>
                                          <p:attrName>ppt_c</p:attrName>
                                        </p:attrNameLst>
                                      </p:cBhvr>
                                      <p:to>
                                        <a:schemeClr val="accent2"/>
                                      </p:to>
                                    </p:animClr>
                                  </p:subTnLst>
                                </p:cTn>
                              </p:par>
                              <p:par>
                                <p:cTn id="21" presetID="2" presetClass="entr" presetSubtype="2" fill="hold" grpId="0" nodeType="with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699">
                                            <p:txEl>
                                              <p:pRg st="3" end="3"/>
                                            </p:txEl>
                                          </p:spTgt>
                                        </p:tgtEl>
                                        <p:attrNameLst>
                                          <p:attrName>ppt_c</p:attrName>
                                        </p:attrNameLst>
                                      </p:cBhvr>
                                      <p:to>
                                        <a:schemeClr val="accent1"/>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additive="base">
                                        <p:cTn id="29" dur="5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9700"/>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40999" fill="hold"/>
                                        <p:tgtEl>
                                          <p:spTgt spid="29700"/>
                                        </p:tgtEl>
                                      </p:cBhvr>
                                    </p:cmd>
                                  </p:childTnLst>
                                </p:cTn>
                              </p:par>
                            </p:childTnLst>
                          </p:cTn>
                        </p:par>
                      </p:childTnLst>
                    </p:cTn>
                  </p:par>
                </p:childTnLst>
              </p:cTn>
              <p:nextCondLst>
                <p:cond evt="onClick" delay="0">
                  <p:tgtEl>
                    <p:spTgt spid="29700"/>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9700"/>
                </p:tgtEl>
              </p:cMediaNode>
            </p:audio>
          </p:childTnLst>
        </p:cTn>
      </p:par>
    </p:tnLst>
    <p:bldLst>
      <p:bldP spid="296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CITATIONS</a:t>
            </a:r>
          </a:p>
        </p:txBody>
      </p:sp>
      <p:sp>
        <p:nvSpPr>
          <p:cNvPr id="30723" name="Rectangle 3"/>
          <p:cNvSpPr>
            <a:spLocks noGrp="1" noChangeArrowheads="1"/>
          </p:cNvSpPr>
          <p:nvPr>
            <p:ph idx="1"/>
          </p:nvPr>
        </p:nvSpPr>
        <p:spPr>
          <a:xfrm>
            <a:off x="1676400" y="1828800"/>
            <a:ext cx="8839200" cy="48006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lnSpcReduction="10000"/>
          </a:bodyPr>
          <a:lstStyle/>
          <a:p>
            <a:pPr fontAlgn="auto">
              <a:spcAft>
                <a:spcPts val="0"/>
              </a:spcAft>
              <a:buFont typeface="Wingdings 3" charset="2"/>
              <a:buChar char=""/>
              <a:defRPr/>
            </a:pPr>
            <a:r>
              <a:rPr lang="en-US" altLang="en-US" sz="4000">
                <a:solidFill>
                  <a:schemeClr val="tx2"/>
                </a:solidFill>
              </a:rPr>
              <a:t>When connecting authors in a citation, when the citation is in text, connect the last name with the others with the conjunction </a:t>
            </a:r>
            <a:r>
              <a:rPr lang="en-US" altLang="en-US" sz="4000" b="1">
                <a:solidFill>
                  <a:schemeClr val="tx2"/>
                </a:solidFill>
              </a:rPr>
              <a:t>and</a:t>
            </a:r>
            <a:r>
              <a:rPr lang="en-US" altLang="en-US" sz="4000">
                <a:solidFill>
                  <a:schemeClr val="tx2"/>
                </a:solidFill>
              </a:rPr>
              <a:t>.</a:t>
            </a:r>
          </a:p>
          <a:p>
            <a:pPr lvl="1" fontAlgn="auto">
              <a:spcAft>
                <a:spcPts val="0"/>
              </a:spcAft>
              <a:buFont typeface="Wingdings 3" charset="2"/>
              <a:buChar char=""/>
              <a:defRPr/>
            </a:pPr>
            <a:r>
              <a:rPr lang="en-US" altLang="en-US" sz="3500">
                <a:solidFill>
                  <a:schemeClr val="tx2"/>
                </a:solidFill>
              </a:rPr>
              <a:t>If the entire citation is given parenthetically, connect the names using an ampersand (</a:t>
            </a:r>
            <a:r>
              <a:rPr lang="en-US" altLang="en-US" sz="3500" b="1">
                <a:solidFill>
                  <a:schemeClr val="tx2"/>
                </a:solidFill>
              </a:rPr>
              <a:t>&amp;</a:t>
            </a:r>
            <a:r>
              <a:rPr lang="en-US" altLang="en-US" sz="3500">
                <a:solidFill>
                  <a:schemeClr val="tx2"/>
                </a:solidFill>
              </a:rPr>
              <a:t>)</a:t>
            </a:r>
          </a:p>
        </p:txBody>
      </p:sp>
      <p:pic>
        <p:nvPicPr>
          <p:cNvPr id="30724"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9436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072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22999" fill="hold"/>
                                        <p:tgtEl>
                                          <p:spTgt spid="30724"/>
                                        </p:tgtEl>
                                      </p:cBhvr>
                                    </p:cmd>
                                  </p:childTnLst>
                                </p:cTn>
                              </p:par>
                            </p:childTnLst>
                          </p:cTn>
                        </p:par>
                      </p:childTnLst>
                    </p:cTn>
                  </p:par>
                </p:childTnLst>
              </p:cTn>
              <p:nextCondLst>
                <p:cond evt="onClick" delay="0">
                  <p:tgtEl>
                    <p:spTgt spid="30724"/>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0724"/>
                </p:tgtEl>
              </p:cMediaNode>
            </p:audio>
          </p:childTnLst>
        </p:cTn>
      </p:par>
    </p:tnLst>
    <p:bldLst>
      <p:bldP spid="307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304800"/>
            <a:ext cx="7696200" cy="990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chor="ctr">
            <a:normAutofit fontScale="90000"/>
          </a:bodyPr>
          <a:lstStyle/>
          <a:p>
            <a:pPr fontAlgn="auto">
              <a:spcAft>
                <a:spcPts val="0"/>
              </a:spcAft>
              <a:defRPr/>
            </a:pPr>
            <a:r>
              <a:rPr lang="en-US" altLang="en-US" b="1" smtClean="0"/>
              <a:t>MULTIPLE SOURCES IN A SINGLE CITATION</a:t>
            </a:r>
          </a:p>
        </p:txBody>
      </p:sp>
      <p:sp>
        <p:nvSpPr>
          <p:cNvPr id="31747" name="Rectangle 3"/>
          <p:cNvSpPr>
            <a:spLocks noGrp="1" noChangeArrowheads="1"/>
          </p:cNvSpPr>
          <p:nvPr>
            <p:ph idx="1"/>
          </p:nvPr>
        </p:nvSpPr>
        <p:spPr>
          <a:xfrm>
            <a:off x="1676400" y="1676400"/>
            <a:ext cx="88392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800" smtClean="0">
                <a:solidFill>
                  <a:schemeClr val="tx2"/>
                </a:solidFill>
              </a:rPr>
              <a:t>If several different sources all support a point made in a paper, you should list all of them in the parenthetical citation.</a:t>
            </a:r>
          </a:p>
          <a:p>
            <a:r>
              <a:rPr lang="en-US" altLang="en-US" sz="2800" smtClean="0">
                <a:solidFill>
                  <a:schemeClr val="tx2"/>
                </a:solidFill>
              </a:rPr>
              <a:t>In the citation, order the sources alphabetically according to the surnames of the primary authors.  Connect each source using semicolons.</a:t>
            </a:r>
          </a:p>
          <a:p>
            <a:r>
              <a:rPr lang="en-US" altLang="en-US" sz="2800" smtClean="0">
                <a:solidFill>
                  <a:schemeClr val="tx2"/>
                </a:solidFill>
              </a:rPr>
              <a:t>Example:    The use of medication such as Ritalin is becoming increasingly common (Barr, 1983; James &amp; Allen, 1991; Smith et al.  1989).</a:t>
            </a:r>
          </a:p>
        </p:txBody>
      </p:sp>
      <p:pic>
        <p:nvPicPr>
          <p:cNvPr id="31748"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7150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1747">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1747">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1748"/>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50999" fill="hold"/>
                                        <p:tgtEl>
                                          <p:spTgt spid="31748"/>
                                        </p:tgtEl>
                                      </p:cBhvr>
                                    </p:cmd>
                                  </p:childTnLst>
                                </p:cTn>
                              </p:par>
                            </p:childTnLst>
                          </p:cTn>
                        </p:par>
                      </p:childTnLst>
                    </p:cTn>
                  </p:par>
                </p:childTnLst>
              </p:cTn>
              <p:nextCondLst>
                <p:cond evt="onClick" delay="0">
                  <p:tgtEl>
                    <p:spTgt spid="31748"/>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31748"/>
                </p:tgtEl>
              </p:cMediaNode>
            </p:audio>
          </p:childTnLst>
        </p:cTn>
      </p:par>
    </p:tnLst>
    <p:bldLst>
      <p:bldP spid="3174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CITATIONS</a:t>
            </a:r>
            <a:r>
              <a:rPr lang="en-US" altLang="en-US" smtClean="0"/>
              <a:t>-Page Numbers</a:t>
            </a:r>
          </a:p>
        </p:txBody>
      </p:sp>
      <p:sp>
        <p:nvSpPr>
          <p:cNvPr id="32771" name="Rectangle 3"/>
          <p:cNvSpPr>
            <a:spLocks noGrp="1" noChangeArrowheads="1"/>
          </p:cNvSpPr>
          <p:nvPr>
            <p:ph idx="1"/>
          </p:nvPr>
        </p:nvSpPr>
        <p:spPr>
          <a:xfrm>
            <a:off x="1600200" y="1676400"/>
            <a:ext cx="8915400" cy="49530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fontScale="92500"/>
          </a:bodyPr>
          <a:lstStyle/>
          <a:p>
            <a:pPr fontAlgn="auto">
              <a:spcAft>
                <a:spcPts val="0"/>
              </a:spcAft>
              <a:buFont typeface="Wingdings 3" charset="2"/>
              <a:buChar char=""/>
              <a:defRPr/>
            </a:pPr>
            <a:r>
              <a:rPr lang="en-US" altLang="en-US" sz="4000">
                <a:solidFill>
                  <a:schemeClr val="tx2"/>
                </a:solidFill>
              </a:rPr>
              <a:t>Citations for paraphrasing do not </a:t>
            </a:r>
            <a:r>
              <a:rPr lang="en-US" altLang="en-US" sz="4000" b="1" u="sng">
                <a:solidFill>
                  <a:schemeClr val="tx2"/>
                </a:solidFill>
              </a:rPr>
              <a:t>require</a:t>
            </a:r>
            <a:r>
              <a:rPr lang="en-US" altLang="en-US" sz="4000">
                <a:solidFill>
                  <a:schemeClr val="tx2"/>
                </a:solidFill>
              </a:rPr>
              <a:t> that you give page numbers.</a:t>
            </a:r>
          </a:p>
          <a:p>
            <a:pPr fontAlgn="auto">
              <a:spcAft>
                <a:spcPts val="0"/>
              </a:spcAft>
              <a:buFont typeface="Wingdings 3" charset="2"/>
              <a:buChar char=""/>
              <a:defRPr/>
            </a:pPr>
            <a:r>
              <a:rPr lang="en-US" altLang="en-US" sz="4000">
                <a:solidFill>
                  <a:schemeClr val="tx2"/>
                </a:solidFill>
              </a:rPr>
              <a:t>Quoted work must specify the page(s) (e.g., p. 12; pp. 22-23) in the source where the quote originated.</a:t>
            </a:r>
          </a:p>
          <a:p>
            <a:pPr lvl="1" fontAlgn="auto">
              <a:spcAft>
                <a:spcPts val="0"/>
              </a:spcAft>
              <a:buFont typeface="Wingdings 3" charset="2"/>
              <a:buChar char=""/>
              <a:defRPr/>
            </a:pPr>
            <a:r>
              <a:rPr lang="en-US" altLang="en-US" sz="3500">
                <a:solidFill>
                  <a:schemeClr val="tx2"/>
                </a:solidFill>
              </a:rPr>
              <a:t>the page number(s), in parentheses, ALWAYS </a:t>
            </a:r>
            <a:r>
              <a:rPr lang="en-US" altLang="en-US" sz="3500" b="1">
                <a:solidFill>
                  <a:schemeClr val="tx2"/>
                </a:solidFill>
              </a:rPr>
              <a:t>follows</a:t>
            </a:r>
            <a:r>
              <a:rPr lang="en-US" altLang="en-US" sz="3500">
                <a:solidFill>
                  <a:schemeClr val="tx2"/>
                </a:solidFill>
              </a:rPr>
              <a:t> the quotation.</a:t>
            </a:r>
          </a:p>
        </p:txBody>
      </p:sp>
      <p:pic>
        <p:nvPicPr>
          <p:cNvPr id="32772"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4488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277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25999" fill="hold"/>
                                        <p:tgtEl>
                                          <p:spTgt spid="32772"/>
                                        </p:tgtEl>
                                      </p:cBhvr>
                                    </p:cmd>
                                  </p:childTnLst>
                                </p:cTn>
                              </p:par>
                            </p:childTnLst>
                          </p:cTn>
                        </p:par>
                      </p:childTnLst>
                    </p:cTn>
                  </p:par>
                </p:childTnLst>
              </p:cTn>
              <p:nextCondLst>
                <p:cond evt="onClick" delay="0">
                  <p:tgtEl>
                    <p:spTgt spid="32772"/>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32772"/>
                </p:tgtEl>
              </p:cMediaNode>
            </p:audio>
          </p:childTnLst>
        </p:cTn>
      </p:par>
    </p:tnLst>
    <p:bldLst>
      <p:bldP spid="327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QUOTING-</a:t>
            </a:r>
            <a:r>
              <a:rPr lang="en-US" altLang="en-US" smtClean="0"/>
              <a:t>Some Rules</a:t>
            </a:r>
          </a:p>
        </p:txBody>
      </p:sp>
      <p:sp>
        <p:nvSpPr>
          <p:cNvPr id="33795" name="Rectangle 3"/>
          <p:cNvSpPr>
            <a:spLocks noGrp="1" noChangeArrowheads="1"/>
          </p:cNvSpPr>
          <p:nvPr>
            <p:ph idx="1"/>
          </p:nvPr>
        </p:nvSpPr>
        <p:spPr>
          <a:xfrm>
            <a:off x="1600200" y="1752600"/>
            <a:ext cx="8915400" cy="48768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a:bodyPr>
          <a:lstStyle/>
          <a:p>
            <a:pPr fontAlgn="auto">
              <a:spcAft>
                <a:spcPts val="0"/>
              </a:spcAft>
              <a:buFont typeface="Wingdings 3" charset="2"/>
              <a:buChar char=""/>
              <a:defRPr/>
            </a:pPr>
            <a:r>
              <a:rPr lang="en-US" altLang="en-US" sz="4000" b="1" dirty="0">
                <a:solidFill>
                  <a:schemeClr val="tx2"/>
                </a:solidFill>
              </a:rPr>
              <a:t>THE 5-WORD RULE</a:t>
            </a:r>
            <a:endParaRPr lang="en-US" altLang="en-US" sz="4000" dirty="0">
              <a:solidFill>
                <a:schemeClr val="tx2"/>
              </a:solidFill>
            </a:endParaRPr>
          </a:p>
          <a:p>
            <a:pPr fontAlgn="auto">
              <a:spcAft>
                <a:spcPts val="0"/>
              </a:spcAft>
              <a:buFont typeface="Wingdings 3" charset="2"/>
              <a:buChar char=""/>
              <a:defRPr/>
            </a:pPr>
            <a:r>
              <a:rPr lang="en-US" altLang="en-US" sz="4000" dirty="0">
                <a:solidFill>
                  <a:schemeClr val="tx2"/>
                </a:solidFill>
              </a:rPr>
              <a:t>Verbatim accuracy</a:t>
            </a:r>
          </a:p>
          <a:p>
            <a:pPr lvl="1" fontAlgn="auto">
              <a:spcAft>
                <a:spcPts val="0"/>
              </a:spcAft>
              <a:buFont typeface="Wingdings 3" charset="2"/>
              <a:buChar char=""/>
              <a:defRPr/>
            </a:pPr>
            <a:r>
              <a:rPr lang="en-US" altLang="en-US" sz="3500" dirty="0">
                <a:solidFill>
                  <a:schemeClr val="tx2"/>
                </a:solidFill>
              </a:rPr>
              <a:t>Avoid quoting (a) parts of a sentence and (b) taking information out of its context (also applies to paraphrasing</a:t>
            </a:r>
            <a:r>
              <a:rPr lang="en-US" altLang="en-US" sz="3500" dirty="0" smtClean="0">
                <a:solidFill>
                  <a:schemeClr val="tx2"/>
                </a:solidFill>
              </a:rPr>
              <a:t>)</a:t>
            </a:r>
            <a:endParaRPr lang="en-US" altLang="en-US" sz="3500" dirty="0">
              <a:solidFill>
                <a:schemeClr val="tx2"/>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5">
                                            <p:txEl>
                                              <p:pRg st="1" end="1"/>
                                            </p:txEl>
                                          </p:spTgt>
                                        </p:tgtEl>
                                        <p:attrNameLst>
                                          <p:attrName>ppt_c</p:attrName>
                                        </p:attrNameLst>
                                      </p:cBhvr>
                                      <p:to>
                                        <a:schemeClr val="accent2"/>
                                      </p:to>
                                    </p:animClr>
                                  </p:subTnLst>
                                </p:cTn>
                              </p:par>
                              <p:par>
                                <p:cTn id="15" presetID="2" presetClass="entr" presetSubtype="2" fill="hold" grpId="0" nodeType="with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 calcmode="lin" valueType="num">
                                      <p:cBhvr additive="base">
                                        <p:cTn id="17"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37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5">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QUOTATIONS</a:t>
            </a:r>
          </a:p>
        </p:txBody>
      </p:sp>
      <p:sp>
        <p:nvSpPr>
          <p:cNvPr id="34819" name="Rectangle 3"/>
          <p:cNvSpPr>
            <a:spLocks noGrp="1" noChangeArrowheads="1"/>
          </p:cNvSpPr>
          <p:nvPr>
            <p:ph idx="1"/>
          </p:nvPr>
        </p:nvSpPr>
        <p:spPr>
          <a:xfrm>
            <a:off x="1606550" y="1727200"/>
            <a:ext cx="89789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lnSpcReduction="10000"/>
          </a:bodyPr>
          <a:lstStyle/>
          <a:p>
            <a:pPr fontAlgn="auto">
              <a:spcAft>
                <a:spcPts val="0"/>
              </a:spcAft>
              <a:buFont typeface="Wingdings 3" charset="2"/>
              <a:buChar char=""/>
              <a:defRPr/>
            </a:pPr>
            <a:r>
              <a:rPr lang="en-US" altLang="en-US" sz="3700">
                <a:solidFill>
                  <a:schemeClr val="tx2"/>
                </a:solidFill>
              </a:rPr>
              <a:t>Short quotes (i.e., &lt;40 words) are done in text.  Start and end the quote with “”marks.  The page number(s) for a short quote always follows the quote and is given parenthetically.  (The citation may also contain the author and date.)  In a short quote, the end punctuation follows the parenthetical citation</a:t>
            </a:r>
            <a:r>
              <a:rPr lang="en-US" altLang="en-US" sz="3500">
                <a:solidFill>
                  <a:schemeClr val="tx2"/>
                </a:solidFill>
              </a:rPr>
              <a:t>.</a:t>
            </a:r>
          </a:p>
        </p:txBody>
      </p:sp>
      <p:pic>
        <p:nvPicPr>
          <p:cNvPr id="34820"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096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482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37999" fill="hold"/>
                                        <p:tgtEl>
                                          <p:spTgt spid="34820"/>
                                        </p:tgtEl>
                                      </p:cBhvr>
                                    </p:cmd>
                                  </p:childTnLst>
                                </p:cTn>
                              </p:par>
                            </p:childTnLst>
                          </p:cTn>
                        </p:par>
                      </p:childTnLst>
                    </p:cTn>
                  </p:par>
                </p:childTnLst>
              </p:cTn>
              <p:nextCondLst>
                <p:cond evt="onClick" delay="0">
                  <p:tgtEl>
                    <p:spTgt spid="34820"/>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34820"/>
                </p:tgtEl>
              </p:cMediaNode>
            </p:audio>
          </p:childTnLst>
        </p:cTn>
      </p:par>
    </p:tnLst>
    <p:bldLst>
      <p:bldP spid="348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SHORT QUOTE EXAMPLES</a:t>
            </a:r>
          </a:p>
        </p:txBody>
      </p:sp>
      <p:sp>
        <p:nvSpPr>
          <p:cNvPr id="36867" name="Rectangle 3"/>
          <p:cNvSpPr>
            <a:spLocks noGrp="1" noChangeArrowheads="1"/>
          </p:cNvSpPr>
          <p:nvPr>
            <p:ph idx="1"/>
          </p:nvPr>
        </p:nvSpPr>
        <p:spPr>
          <a:xfrm>
            <a:off x="1524000" y="1617663"/>
            <a:ext cx="9009063" cy="5087937"/>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None/>
            </a:pPr>
            <a:r>
              <a:rPr lang="en-US" altLang="en-US" smtClean="0"/>
              <a:t>	</a:t>
            </a:r>
            <a:r>
              <a:rPr lang="en-US" altLang="en-US" sz="3300" smtClean="0">
                <a:solidFill>
                  <a:schemeClr val="tx2"/>
                </a:solidFill>
              </a:rPr>
              <a:t>Assessment practices need improvement.  Hummel and Huitt (1994) state that,“over 80% of the test items examined did not require critical thinking” (p. 4).</a:t>
            </a:r>
          </a:p>
          <a:p>
            <a:pPr algn="ctr">
              <a:buFont typeface="Wingdings" panose="05000000000000000000" pitchFamily="2" charset="2"/>
              <a:buNone/>
            </a:pPr>
            <a:r>
              <a:rPr lang="en-US" altLang="en-US" sz="3300" b="1" smtClean="0">
                <a:solidFill>
                  <a:schemeClr val="tx2"/>
                </a:solidFill>
              </a:rPr>
              <a:t>OR</a:t>
            </a:r>
            <a:endParaRPr lang="en-US" altLang="en-US" sz="3300" smtClean="0">
              <a:solidFill>
                <a:schemeClr val="tx2"/>
              </a:solidFill>
            </a:endParaRPr>
          </a:p>
          <a:p>
            <a:pPr>
              <a:buFont typeface="Wingdings" panose="05000000000000000000" pitchFamily="2" charset="2"/>
              <a:buNone/>
            </a:pPr>
            <a:r>
              <a:rPr lang="en-US" altLang="en-US" sz="3300" b="1" smtClean="0">
                <a:solidFill>
                  <a:schemeClr val="tx2"/>
                </a:solidFill>
              </a:rPr>
              <a:t> 	</a:t>
            </a:r>
            <a:r>
              <a:rPr lang="en-US" altLang="en-US" sz="3300" smtClean="0">
                <a:solidFill>
                  <a:schemeClr val="tx2"/>
                </a:solidFill>
              </a:rPr>
              <a:t>Assessment practices need improvement because, “over 80% of the test items examined did not require critical thinking” (Hummel &amp; Huitt, 1994, p. 4).</a:t>
            </a:r>
          </a:p>
        </p:txBody>
      </p:sp>
      <p:pic>
        <p:nvPicPr>
          <p:cNvPr id="36868"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867">
                                            <p:txEl>
                                              <p:pRg st="0" end="0"/>
                                            </p:txEl>
                                          </p:spTgt>
                                        </p:tgtEl>
                                        <p:attrNameLst>
                                          <p:attrName>ppt_c</p:attrName>
                                        </p:attrNameLst>
                                      </p:cBhvr>
                                      <p:to>
                                        <a:schemeClr val="hlink"/>
                                      </p:to>
                                    </p:animClr>
                                  </p:subTnLst>
                                </p:cTn>
                              </p:par>
                              <p:par>
                                <p:cTn id="9" presetID="2" presetClass="entr" presetSubtype="2"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867">
                                            <p:txEl>
                                              <p:pRg st="1" end="1"/>
                                            </p:txEl>
                                          </p:spTgt>
                                        </p:tgtEl>
                                        <p:attrNameLst>
                                          <p:attrName>ppt_c</p:attrName>
                                        </p:attrNameLst>
                                      </p:cBhvr>
                                      <p:to>
                                        <a:srgbClr val="9933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686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3999" fill="hold"/>
                                        <p:tgtEl>
                                          <p:spTgt spid="36868"/>
                                        </p:tgtEl>
                                      </p:cBhvr>
                                    </p:cmd>
                                  </p:childTnLst>
                                </p:cTn>
                              </p:par>
                            </p:childTnLst>
                          </p:cTn>
                        </p:par>
                      </p:childTnLst>
                    </p:cTn>
                  </p:par>
                </p:childTnLst>
              </p:cTn>
              <p:nextCondLst>
                <p:cond evt="onClick" delay="0">
                  <p:tgtEl>
                    <p:spTgt spid="368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36868"/>
                </p:tgtEl>
              </p:cMediaNode>
            </p:audio>
          </p:childTnLst>
        </p:cTn>
      </p:par>
    </p:tnLst>
    <p:bldLst>
      <p:bldP spid="3686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solidFill>
                  <a:schemeClr val="tx1"/>
                </a:solidFill>
              </a:rPr>
              <a:t>The Title Page Continued </a:t>
            </a:r>
          </a:p>
        </p:txBody>
      </p:sp>
      <p:sp>
        <p:nvSpPr>
          <p:cNvPr id="9219" name="Rectangle 3"/>
          <p:cNvSpPr>
            <a:spLocks noGrp="1" noChangeArrowheads="1"/>
          </p:cNvSpPr>
          <p:nvPr>
            <p:ph idx="1"/>
          </p:nvPr>
        </p:nvSpPr>
        <p:spPr>
          <a:xfrm>
            <a:off x="1600200" y="1676400"/>
            <a:ext cx="8382000" cy="48768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smtClean="0">
                <a:solidFill>
                  <a:schemeClr val="tx1"/>
                </a:solidFill>
              </a:rPr>
              <a:t>Center the title of the manuscript top-to-bottom &amp; left-right.</a:t>
            </a:r>
          </a:p>
          <a:p>
            <a:r>
              <a:rPr lang="en-US" altLang="en-US" sz="3500" smtClean="0">
                <a:solidFill>
                  <a:schemeClr val="tx1"/>
                </a:solidFill>
              </a:rPr>
              <a:t>The title should not be more than 12 words</a:t>
            </a:r>
          </a:p>
          <a:p>
            <a:pPr lvl="1"/>
            <a:r>
              <a:rPr lang="en-US" altLang="en-US" sz="3000" smtClean="0">
                <a:solidFill>
                  <a:schemeClr val="tx1"/>
                </a:solidFill>
              </a:rPr>
              <a:t>think of the title as a 12 word SUMMARY of the paper</a:t>
            </a:r>
          </a:p>
          <a:p>
            <a:r>
              <a:rPr lang="en-US" altLang="en-US" sz="3500" smtClean="0">
                <a:solidFill>
                  <a:schemeClr val="tx1"/>
                </a:solidFill>
              </a:rPr>
              <a:t>Follow (new line) title with author(s) name(s), followed by your affiliation.</a:t>
            </a:r>
          </a:p>
        </p:txBody>
      </p:sp>
      <p:pic>
        <p:nvPicPr>
          <p:cNvPr id="9220"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943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 end="1"/>
                                            </p:txEl>
                                          </p:spTgt>
                                        </p:tgtEl>
                                        <p:attrNameLst>
                                          <p:attrName>ppt_c</p:attrName>
                                        </p:attrNameLst>
                                      </p:cBhvr>
                                      <p:to>
                                        <a:schemeClr val="accent2"/>
                                      </p:to>
                                    </p:animClr>
                                  </p:subTnLst>
                                </p:cTn>
                              </p:par>
                              <p:par>
                                <p:cTn id="15" presetID="2" presetClass="entr" presetSubtype="2" fill="hold" grpId="0"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calcmode="lin" valueType="num">
                                      <p:cBhvr additive="base">
                                        <p:cTn id="17"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2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2" end="2"/>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additive="base">
                                        <p:cTn id="23" dur="5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922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33999" fill="hold"/>
                                        <p:tgtEl>
                                          <p:spTgt spid="9220"/>
                                        </p:tgtEl>
                                      </p:cBhvr>
                                    </p:cmd>
                                  </p:childTnLst>
                                </p:cTn>
                              </p:par>
                            </p:childTnLst>
                          </p:cTn>
                        </p:par>
                      </p:childTnLst>
                    </p:cTn>
                  </p:par>
                </p:childTnLst>
              </p:cTn>
              <p:nextCondLst>
                <p:cond evt="onClick" delay="0">
                  <p:tgtEl>
                    <p:spTgt spid="9220"/>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9220"/>
                </p:tgtEl>
              </p:cMediaNode>
            </p:audio>
          </p:childTnLst>
        </p:cTn>
      </p:par>
    </p:tnLst>
    <p:bldLst>
      <p:bldP spid="92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Paraphrasing Examples</a:t>
            </a:r>
          </a:p>
        </p:txBody>
      </p:sp>
      <p:sp>
        <p:nvSpPr>
          <p:cNvPr id="38915" name="Rectangle 3"/>
          <p:cNvSpPr>
            <a:spLocks noGrp="1" noChangeArrowheads="1"/>
          </p:cNvSpPr>
          <p:nvPr>
            <p:ph idx="1"/>
          </p:nvPr>
        </p:nvSpPr>
        <p:spPr>
          <a:xfrm>
            <a:off x="1524000" y="1752600"/>
            <a:ext cx="90678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None/>
            </a:pPr>
            <a:r>
              <a:rPr lang="en-US" altLang="en-US" smtClean="0"/>
              <a:t>	</a:t>
            </a:r>
            <a:r>
              <a:rPr lang="en-US" altLang="en-US" sz="3500" smtClean="0">
                <a:solidFill>
                  <a:schemeClr val="tx2"/>
                </a:solidFill>
              </a:rPr>
              <a:t>Hummel and Huitt (1994) state that less than 20% of the assessments used in education require critical thinking.					</a:t>
            </a:r>
          </a:p>
          <a:p>
            <a:pPr algn="ctr">
              <a:buFont typeface="Wingdings" panose="05000000000000000000" pitchFamily="2" charset="2"/>
              <a:buNone/>
            </a:pPr>
            <a:r>
              <a:rPr lang="en-US" altLang="en-US" sz="3500" b="1" smtClean="0">
                <a:solidFill>
                  <a:schemeClr val="tx2"/>
                </a:solidFill>
              </a:rPr>
              <a:t>OR</a:t>
            </a:r>
          </a:p>
          <a:p>
            <a:pPr>
              <a:buFont typeface="Wingdings" panose="05000000000000000000" pitchFamily="2" charset="2"/>
              <a:buNone/>
            </a:pPr>
            <a:r>
              <a:rPr lang="en-US" altLang="en-US" sz="3500" smtClean="0">
                <a:solidFill>
                  <a:schemeClr val="tx2"/>
                </a:solidFill>
              </a:rPr>
              <a:t>	Less than 20% of the assessments used in education require critical thinking (Hummel &amp; Huitt, 1994).</a:t>
            </a:r>
          </a:p>
        </p:txBody>
      </p:sp>
      <p:pic>
        <p:nvPicPr>
          <p:cNvPr id="38916"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2484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0" end="0"/>
                                            </p:txEl>
                                          </p:spTgt>
                                        </p:tgtEl>
                                        <p:attrNameLst>
                                          <p:attrName>ppt_c</p:attrName>
                                        </p:attrNameLst>
                                      </p:cBhvr>
                                      <p:to>
                                        <a:schemeClr val="accent2"/>
                                      </p:to>
                                    </p:animClr>
                                  </p:subTnLst>
                                </p:cTn>
                              </p:par>
                              <p:par>
                                <p:cTn id="9" presetID="2" presetClass="entr" presetSubtype="2"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1" end="1"/>
                                            </p:txEl>
                                          </p:spTgt>
                                        </p:tgtEl>
                                        <p:attrNameLst>
                                          <p:attrName>ppt_c</p:attrName>
                                        </p:attrNameLst>
                                      </p:cBhvr>
                                      <p:to>
                                        <a:schemeClr val="accent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 calcmode="lin" valueType="num">
                                      <p:cBhvr additive="base">
                                        <p:cTn id="17" dur="500" fill="hold"/>
                                        <p:tgtEl>
                                          <p:spTgt spid="389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8916"/>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28999" fill="hold"/>
                                        <p:tgtEl>
                                          <p:spTgt spid="38916"/>
                                        </p:tgtEl>
                                      </p:cBhvr>
                                    </p:cmd>
                                  </p:childTnLst>
                                </p:cTn>
                              </p:par>
                            </p:childTnLst>
                          </p:cTn>
                        </p:par>
                      </p:childTnLst>
                    </p:cTn>
                  </p:par>
                </p:childTnLst>
              </p:cTn>
              <p:nextCondLst>
                <p:cond evt="onClick" delay="0">
                  <p:tgtEl>
                    <p:spTgt spid="38916"/>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38916"/>
                </p:tgtEl>
              </p:cMediaNode>
            </p:audio>
          </p:childTnLst>
        </p:cTn>
      </p:par>
    </p:tnLst>
    <p:bldLst>
      <p:bldP spid="389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References</a:t>
            </a:r>
          </a:p>
        </p:txBody>
      </p:sp>
      <p:sp>
        <p:nvSpPr>
          <p:cNvPr id="39939" name="Rectangle 3"/>
          <p:cNvSpPr>
            <a:spLocks noGrp="1" noChangeArrowheads="1"/>
          </p:cNvSpPr>
          <p:nvPr>
            <p:ph idx="1"/>
          </p:nvPr>
        </p:nvSpPr>
        <p:spPr>
          <a:xfrm>
            <a:off x="1600200" y="1676400"/>
            <a:ext cx="8991600" cy="48768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altLang="en-US" smtClean="0">
                <a:solidFill>
                  <a:schemeClr val="tx2"/>
                </a:solidFill>
              </a:rPr>
              <a:t>References are always begun on a new page.</a:t>
            </a:r>
          </a:p>
          <a:p>
            <a:pPr>
              <a:lnSpc>
                <a:spcPct val="90000"/>
              </a:lnSpc>
            </a:pPr>
            <a:r>
              <a:rPr lang="en-US" altLang="en-US" smtClean="0">
                <a:solidFill>
                  <a:schemeClr val="tx2"/>
                </a:solidFill>
              </a:rPr>
              <a:t>The word References (level 1) should be centered at the top of the page.</a:t>
            </a:r>
          </a:p>
          <a:p>
            <a:pPr>
              <a:lnSpc>
                <a:spcPct val="90000"/>
              </a:lnSpc>
            </a:pPr>
            <a:r>
              <a:rPr lang="en-US" altLang="en-US" smtClean="0">
                <a:solidFill>
                  <a:schemeClr val="tx2"/>
                </a:solidFill>
              </a:rPr>
              <a:t>Reference all (and only) works cited in manuscript.</a:t>
            </a:r>
          </a:p>
          <a:p>
            <a:pPr>
              <a:lnSpc>
                <a:spcPct val="90000"/>
              </a:lnSpc>
            </a:pPr>
            <a:r>
              <a:rPr lang="en-US" altLang="en-US" smtClean="0">
                <a:solidFill>
                  <a:schemeClr val="tx2"/>
                </a:solidFill>
              </a:rPr>
              <a:t>The list of references should be alphabetized using the surnames of the primary authors.</a:t>
            </a:r>
          </a:p>
          <a:p>
            <a:pPr lvl="1">
              <a:lnSpc>
                <a:spcPct val="90000"/>
              </a:lnSpc>
            </a:pPr>
            <a:r>
              <a:rPr lang="en-US" altLang="en-US" smtClean="0">
                <a:solidFill>
                  <a:schemeClr val="tx2"/>
                </a:solidFill>
              </a:rPr>
              <a:t>If there are more than 6 authors, list the 1</a:t>
            </a:r>
            <a:r>
              <a:rPr lang="en-US" altLang="en-US" baseline="30000" smtClean="0">
                <a:solidFill>
                  <a:schemeClr val="tx2"/>
                </a:solidFill>
              </a:rPr>
              <a:t>st</a:t>
            </a:r>
            <a:r>
              <a:rPr lang="en-US" altLang="en-US" smtClean="0">
                <a:solidFill>
                  <a:schemeClr val="tx2"/>
                </a:solidFill>
              </a:rPr>
              <a:t> six then et al.</a:t>
            </a:r>
          </a:p>
          <a:p>
            <a:pPr>
              <a:lnSpc>
                <a:spcPct val="90000"/>
              </a:lnSpc>
            </a:pPr>
            <a:r>
              <a:rPr lang="en-US" altLang="en-US" smtClean="0">
                <a:solidFill>
                  <a:schemeClr val="tx2"/>
                </a:solidFill>
              </a:rPr>
              <a:t>The 1st line of each reference</a:t>
            </a:r>
            <a:r>
              <a:rPr lang="en-US" altLang="en-US" sz="3300" smtClean="0">
                <a:solidFill>
                  <a:schemeClr val="tx2"/>
                </a:solidFill>
              </a:rPr>
              <a:t> is flush with the left margin; remaining lines of the ref. are indented.</a:t>
            </a:r>
          </a:p>
        </p:txBody>
      </p:sp>
      <p:pic>
        <p:nvPicPr>
          <p:cNvPr id="39940"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4582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6">
            <a:extLst>
              <a:ext uri="{28A0092B-C50C-407E-A947-70E740481C1C}">
                <a14:useLocalDpi xmlns:a14="http://schemas.microsoft.com/office/drawing/2010/main" val="0"/>
              </a:ext>
            </a:extLst>
          </a:blip>
          <a:srcRect/>
          <a:stretch>
            <a:fillRect/>
          </a:stretch>
        </p:blipFill>
        <p:spPr bwMode="auto">
          <a:xfrm>
            <a:off x="89916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3" end="3"/>
                                            </p:txEl>
                                          </p:spTgt>
                                        </p:tgtEl>
                                        <p:attrNameLst>
                                          <p:attrName>ppt_c</p:attrName>
                                        </p:attrNameLst>
                                      </p:cBhvr>
                                      <p:to>
                                        <a:schemeClr val="accent2"/>
                                      </p:to>
                                    </p:animClr>
                                  </p:subTnLst>
                                </p:cTn>
                              </p:par>
                              <p:par>
                                <p:cTn id="27" presetID="2" presetClass="entr" presetSubtype="2" fill="hold" grpId="0" nodeType="withEffect">
                                  <p:stCondLst>
                                    <p:cond delay="0"/>
                                  </p:stCondLst>
                                  <p:childTnLst>
                                    <p:set>
                                      <p:cBhvr>
                                        <p:cTn id="28" dur="1" fill="hold">
                                          <p:stCondLst>
                                            <p:cond delay="0"/>
                                          </p:stCondLst>
                                        </p:cTn>
                                        <p:tgtEl>
                                          <p:spTgt spid="39939">
                                            <p:txEl>
                                              <p:pRg st="4" end="4"/>
                                            </p:txEl>
                                          </p:spTgt>
                                        </p:tgtEl>
                                        <p:attrNameLst>
                                          <p:attrName>style.visibility</p:attrName>
                                        </p:attrNameLst>
                                      </p:cBhvr>
                                      <p:to>
                                        <p:strVal val="visible"/>
                                      </p:to>
                                    </p:set>
                                    <p:anim calcmode="lin" valueType="num">
                                      <p:cBhvr additive="base">
                                        <p:cTn id="29" dur="500" fill="hold"/>
                                        <p:tgtEl>
                                          <p:spTgt spid="39939">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99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4" end="4"/>
                                            </p:txEl>
                                          </p:spTgt>
                                        </p:tgtEl>
                                        <p:attrNameLst>
                                          <p:attrName>ppt_c</p:attrName>
                                        </p:attrNameLst>
                                      </p:cBhvr>
                                      <p:to>
                                        <a:schemeClr val="accent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9939">
                                            <p:txEl>
                                              <p:pRg st="5" end="5"/>
                                            </p:txEl>
                                          </p:spTgt>
                                        </p:tgtEl>
                                        <p:attrNameLst>
                                          <p:attrName>style.visibility</p:attrName>
                                        </p:attrNameLst>
                                      </p:cBhvr>
                                      <p:to>
                                        <p:strVal val="visible"/>
                                      </p:to>
                                    </p:set>
                                    <p:anim calcmode="lin" valueType="num">
                                      <p:cBhvr additive="base">
                                        <p:cTn id="35" dur="500" fill="hold"/>
                                        <p:tgtEl>
                                          <p:spTgt spid="3993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9940"/>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65999" fill="hold"/>
                                        <p:tgtEl>
                                          <p:spTgt spid="39940"/>
                                        </p:tgtEl>
                                      </p:cBhvr>
                                    </p:cmd>
                                  </p:childTnLst>
                                </p:cTn>
                              </p:par>
                            </p:childTnLst>
                          </p:cTn>
                        </p:par>
                      </p:childTnLst>
                    </p:cTn>
                  </p:par>
                </p:childTnLst>
              </p:cTn>
              <p:nextCondLst>
                <p:cond evt="onClick" delay="0">
                  <p:tgtEl>
                    <p:spTgt spid="39940"/>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39940"/>
                </p:tgtEl>
              </p:cMediaNode>
            </p:audio>
            <p:seq concurrent="1" nextAc="seek">
              <p:cTn id="43" restart="whenNotActive" fill="hold" evtFilter="cancelBubble" nodeType="interactiveSeq">
                <p:stCondLst>
                  <p:cond evt="onClick" delay="0">
                    <p:tgtEl>
                      <p:spTgt spid="39941"/>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mediacall" presetSubtype="0" fill="hold" nodeType="clickEffect">
                                  <p:stCondLst>
                                    <p:cond delay="0"/>
                                  </p:stCondLst>
                                  <p:childTnLst>
                                    <p:cmd type="call" cmd="playFrom(0.0)">
                                      <p:cBhvr>
                                        <p:cTn id="47" dur="60999" fill="hold"/>
                                        <p:tgtEl>
                                          <p:spTgt spid="39941"/>
                                        </p:tgtEl>
                                      </p:cBhvr>
                                    </p:cmd>
                                  </p:childTnLst>
                                </p:cTn>
                              </p:par>
                            </p:childTnLst>
                          </p:cTn>
                        </p:par>
                      </p:childTnLst>
                    </p:cTn>
                  </p:par>
                </p:childTnLst>
              </p:cTn>
              <p:nextCondLst>
                <p:cond evt="onClick" delay="0">
                  <p:tgtEl>
                    <p:spTgt spid="39941"/>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39941"/>
                </p:tgtEl>
              </p:cMediaNode>
            </p:audio>
          </p:childTnLst>
        </p:cTn>
      </p:par>
    </p:tnLst>
    <p:bldLst>
      <p:bldP spid="399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676400" y="1752600"/>
            <a:ext cx="8839200" cy="49530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dirty="0" smtClean="0">
                <a:solidFill>
                  <a:schemeClr val="tx2"/>
                </a:solidFill>
              </a:rPr>
              <a:t>There are at least 95 different types of references in APA style</a:t>
            </a:r>
          </a:p>
        </p:txBody>
      </p:sp>
      <p:pic>
        <p:nvPicPr>
          <p:cNvPr id="40965"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705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0" end="0"/>
                                            </p:txEl>
                                          </p:spTgt>
                                        </p:tgtEl>
                                        <p:attrNameLst>
                                          <p:attrName>ppt_c</p:attrName>
                                        </p:attrNameLst>
                                      </p:cBhvr>
                                      <p:to>
                                        <a:srgbClr val="9933FF"/>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096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34999" fill="hold"/>
                                        <p:tgtEl>
                                          <p:spTgt spid="40965"/>
                                        </p:tgtEl>
                                      </p:cBhvr>
                                    </p:cmd>
                                  </p:childTnLst>
                                </p:cTn>
                              </p:par>
                            </p:childTnLst>
                          </p:cTn>
                        </p:par>
                      </p:childTnLst>
                    </p:cTn>
                  </p:par>
                </p:childTnLst>
              </p:cTn>
              <p:nextCondLst>
                <p:cond evt="onClick" delay="0">
                  <p:tgtEl>
                    <p:spTgt spid="40965"/>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40965"/>
                </p:tgtEl>
              </p:cMediaNode>
            </p:audio>
          </p:childTnLst>
        </p:cTn>
      </p:par>
    </p:tnLst>
    <p:bldLst>
      <p:bldP spid="409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JOURNAL</a:t>
            </a:r>
            <a:r>
              <a:rPr lang="en-US" altLang="en-US" smtClean="0"/>
              <a:t> References</a:t>
            </a:r>
          </a:p>
        </p:txBody>
      </p:sp>
      <p:sp>
        <p:nvSpPr>
          <p:cNvPr id="44035" name="Rectangle 3"/>
          <p:cNvSpPr>
            <a:spLocks noGrp="1" noChangeArrowheads="1"/>
          </p:cNvSpPr>
          <p:nvPr>
            <p:ph idx="1"/>
          </p:nvPr>
        </p:nvSpPr>
        <p:spPr>
          <a:xfrm>
            <a:off x="1600200" y="1600200"/>
            <a:ext cx="8991600" cy="51054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300" smtClean="0">
                <a:solidFill>
                  <a:schemeClr val="tx2"/>
                </a:solidFill>
              </a:rPr>
              <a:t>The generic form for journal articles is:</a:t>
            </a:r>
          </a:p>
          <a:p>
            <a:pPr>
              <a:buFont typeface="Wingdings" panose="05000000000000000000" pitchFamily="2" charset="2"/>
              <a:buNone/>
            </a:pPr>
            <a:r>
              <a:rPr lang="en-US" altLang="en-US" sz="3300" smtClean="0">
                <a:solidFill>
                  <a:schemeClr val="tx2"/>
                </a:solidFill>
              </a:rPr>
              <a:t>	Surname, Initials.  (publication date).  Title of 	article.  </a:t>
            </a:r>
            <a:r>
              <a:rPr lang="en-US" altLang="en-US" sz="3300" i="1" smtClean="0">
                <a:solidFill>
                  <a:schemeClr val="tx2"/>
                </a:solidFill>
              </a:rPr>
              <a:t>Name of Journal, volume #</a:t>
            </a:r>
            <a:r>
              <a:rPr lang="en-US" altLang="en-US" sz="3300" smtClean="0">
                <a:solidFill>
                  <a:schemeClr val="tx2"/>
                </a:solidFill>
              </a:rPr>
              <a:t>(issue # if 	needed),  xx-xx (inclusive range of pages).</a:t>
            </a:r>
          </a:p>
          <a:p>
            <a:r>
              <a:rPr lang="en-US" altLang="en-US" sz="3300" smtClean="0">
                <a:solidFill>
                  <a:schemeClr val="tx2"/>
                </a:solidFill>
              </a:rPr>
              <a:t>Only provide an issue # (in parentheses, next to the vol. # but not italicized) if each issue starts with page 1.</a:t>
            </a:r>
          </a:p>
        </p:txBody>
      </p:sp>
      <p:pic>
        <p:nvPicPr>
          <p:cNvPr id="44036"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096000" y="571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4036"/>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86999" fill="hold"/>
                                        <p:tgtEl>
                                          <p:spTgt spid="44036"/>
                                        </p:tgtEl>
                                      </p:cBhvr>
                                    </p:cmd>
                                  </p:childTnLst>
                                </p:cTn>
                              </p:par>
                            </p:childTnLst>
                          </p:cTn>
                        </p:par>
                      </p:childTnLst>
                    </p:cTn>
                  </p:par>
                </p:childTnLst>
              </p:cTn>
              <p:nextCondLst>
                <p:cond evt="onClick" delay="0">
                  <p:tgtEl>
                    <p:spTgt spid="44036"/>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44036"/>
                </p:tgtEl>
              </p:cMediaNode>
            </p:audio>
          </p:childTnLst>
        </p:cTn>
      </p:par>
    </p:tnLst>
    <p:bldLst>
      <p:bldP spid="440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mtClean="0">
                <a:solidFill>
                  <a:schemeClr val="tx1"/>
                </a:solidFill>
              </a:rPr>
              <a:t>Sample Title Page</a:t>
            </a:r>
          </a:p>
        </p:txBody>
      </p:sp>
      <p:sp>
        <p:nvSpPr>
          <p:cNvPr id="10243" name="Rectangle 3"/>
          <p:cNvSpPr>
            <a:spLocks noGrp="1" noChangeArrowheads="1"/>
          </p:cNvSpPr>
          <p:nvPr>
            <p:ph idx="1"/>
          </p:nvPr>
        </p:nvSpPr>
        <p:spPr>
          <a:xfrm>
            <a:off x="1612900" y="1689100"/>
            <a:ext cx="8966200" cy="4927600"/>
          </a:xfrm>
          <a:solidFill>
            <a:schemeClr val="bg1"/>
          </a:solidFill>
          <a:ln w="25400" cap="flat">
            <a:solidFill>
              <a:schemeClr val="tx1"/>
            </a:solidFill>
            <a:miter lim="800000"/>
            <a:headEnd/>
            <a:tailEnd/>
          </a:ln>
        </p:spPr>
        <p:txBody>
          <a:bodyPr lIns="90488" tIns="44450" rIns="90488" bIns="44450"/>
          <a:lstStyle/>
          <a:p>
            <a:pPr algn="r">
              <a:lnSpc>
                <a:spcPct val="90000"/>
              </a:lnSpc>
              <a:buFont typeface="Wingdings" panose="05000000000000000000" pitchFamily="2" charset="2"/>
              <a:buNone/>
            </a:pPr>
            <a:r>
              <a:rPr lang="en-US" altLang="en-US" smtClean="0">
                <a:solidFill>
                  <a:schemeClr val="tx1"/>
                </a:solidFill>
              </a:rPr>
              <a:t>How to Use     1</a:t>
            </a:r>
          </a:p>
          <a:p>
            <a:pPr>
              <a:lnSpc>
                <a:spcPct val="90000"/>
              </a:lnSpc>
              <a:buFont typeface="Wingdings" panose="05000000000000000000" pitchFamily="2" charset="2"/>
              <a:buNone/>
            </a:pPr>
            <a:r>
              <a:rPr lang="en-US" altLang="en-US" smtClean="0">
                <a:solidFill>
                  <a:schemeClr val="tx1"/>
                </a:solidFill>
              </a:rPr>
              <a:t>Running head:  APA STYLE																																	</a:t>
            </a:r>
          </a:p>
          <a:p>
            <a:pPr algn="ctr">
              <a:lnSpc>
                <a:spcPct val="90000"/>
              </a:lnSpc>
              <a:buFont typeface="Wingdings" panose="05000000000000000000" pitchFamily="2" charset="2"/>
              <a:buNone/>
            </a:pPr>
            <a:r>
              <a:rPr lang="en-US" altLang="en-US" smtClean="0">
                <a:solidFill>
                  <a:schemeClr val="tx1"/>
                </a:solidFill>
              </a:rPr>
              <a:t>		How to Use the 2001 APA Style Guide		</a:t>
            </a:r>
          </a:p>
          <a:p>
            <a:pPr algn="ctr">
              <a:lnSpc>
                <a:spcPct val="90000"/>
              </a:lnSpc>
              <a:buFont typeface="Wingdings" panose="05000000000000000000" pitchFamily="2" charset="2"/>
              <a:buNone/>
            </a:pPr>
            <a:r>
              <a:rPr lang="en-US" altLang="en-US" smtClean="0">
                <a:solidFill>
                  <a:schemeClr val="tx1"/>
                </a:solidFill>
              </a:rPr>
              <a:t>John H. Hummel, Daniel J. Kaeck, and Mark A. Whatley</a:t>
            </a:r>
          </a:p>
          <a:p>
            <a:pPr algn="ctr">
              <a:lnSpc>
                <a:spcPct val="90000"/>
              </a:lnSpc>
              <a:buFont typeface="Wingdings" panose="05000000000000000000" pitchFamily="2" charset="2"/>
              <a:buNone/>
            </a:pPr>
            <a:r>
              <a:rPr lang="en-US" altLang="en-US" smtClean="0">
                <a:solidFill>
                  <a:schemeClr val="tx1"/>
                </a:solidFill>
              </a:rPr>
              <a:t>	Valdosta State University</a:t>
            </a:r>
          </a:p>
        </p:txBody>
      </p:sp>
      <p:pic>
        <p:nvPicPr>
          <p:cNvPr id="10244"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6096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3" end="3"/>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024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28999" fill="hold"/>
                                        <p:tgtEl>
                                          <p:spTgt spid="10244"/>
                                        </p:tgtEl>
                                      </p:cBhvr>
                                    </p:cmd>
                                  </p:childTnLst>
                                </p:cTn>
                              </p:par>
                            </p:childTnLst>
                          </p:cTn>
                        </p:par>
                      </p:childTnLst>
                    </p:cTn>
                  </p:par>
                </p:childTnLst>
              </p:cTn>
              <p:nextCondLst>
                <p:cond evt="onClick" delay="0">
                  <p:tgtEl>
                    <p:spTgt spid="10244"/>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0244"/>
                </p:tgtEl>
              </p:cMediaNode>
            </p:audio>
          </p:childTnLst>
        </p:cTn>
      </p:par>
    </p:tnLst>
    <p:bldLst>
      <p:bldP spid="102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Abstract</a:t>
            </a:r>
          </a:p>
        </p:txBody>
      </p:sp>
      <p:sp>
        <p:nvSpPr>
          <p:cNvPr id="12291" name="Rectangle 3"/>
          <p:cNvSpPr>
            <a:spLocks noGrp="1" noChangeArrowheads="1"/>
          </p:cNvSpPr>
          <p:nvPr>
            <p:ph idx="1"/>
          </p:nvPr>
        </p:nvSpPr>
        <p:spPr>
          <a:xfrm>
            <a:off x="1676400" y="1676400"/>
            <a:ext cx="89154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500" smtClean="0">
                <a:solidFill>
                  <a:schemeClr val="tx2"/>
                </a:solidFill>
              </a:rPr>
              <a:t>Center the word Abstract on the 1st line of the second page of the manuscript</a:t>
            </a:r>
          </a:p>
          <a:p>
            <a:r>
              <a:rPr lang="en-US" altLang="en-US" sz="3500" smtClean="0">
                <a:solidFill>
                  <a:schemeClr val="tx2"/>
                </a:solidFill>
              </a:rPr>
              <a:t>A single, blocked (i.e., no indentation) paragraph that summarizes the content in:</a:t>
            </a:r>
          </a:p>
          <a:p>
            <a:pPr lvl="1"/>
            <a:r>
              <a:rPr lang="en-US" altLang="en-US" sz="3000" smtClean="0">
                <a:solidFill>
                  <a:schemeClr val="tx2"/>
                </a:solidFill>
              </a:rPr>
              <a:t>120 words or less </a:t>
            </a:r>
          </a:p>
          <a:p>
            <a:pPr lvl="1"/>
            <a:r>
              <a:rPr lang="en-US" altLang="en-US" sz="3000" smtClean="0">
                <a:solidFill>
                  <a:schemeClr val="tx2"/>
                </a:solidFill>
              </a:rPr>
              <a:t>AVOID QUOTES &amp; CITATIONS</a:t>
            </a:r>
          </a:p>
        </p:txBody>
      </p:sp>
      <p:pic>
        <p:nvPicPr>
          <p:cNvPr id="12292"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0960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accent2"/>
                                      </p:to>
                                    </p:animClr>
                                  </p:subTnLst>
                                </p:cTn>
                              </p:par>
                              <p:par>
                                <p:cTn id="15" presetID="2" presetClass="entr" presetSubtype="2" fill="hold" grpId="0"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accent2"/>
                                      </p:to>
                                    </p:animClr>
                                  </p:subTnLst>
                                </p:cTn>
                              </p:par>
                              <p:par>
                                <p:cTn id="19" presetID="2" presetClass="entr" presetSubtype="2" fill="hold" grpId="0"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29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33999" fill="hold"/>
                                        <p:tgtEl>
                                          <p:spTgt spid="12292"/>
                                        </p:tgtEl>
                                      </p:cBhvr>
                                    </p:cmd>
                                  </p:childTnLst>
                                </p:cTn>
                              </p:par>
                            </p:childTnLst>
                          </p:cTn>
                        </p:par>
                      </p:childTnLst>
                    </p:cTn>
                  </p:par>
                </p:childTnLst>
              </p:cTn>
              <p:nextCondLst>
                <p:cond evt="onClick" delay="0">
                  <p:tgtEl>
                    <p:spTgt spid="12292"/>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2292"/>
                </p:tgtEl>
              </p:cMediaNode>
            </p:audio>
          </p:childTnLst>
        </p:cTn>
      </p:par>
    </p:tnLst>
    <p:bldLst>
      <p:bldP spid="12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Sample Abstract</a:t>
            </a:r>
          </a:p>
        </p:txBody>
      </p:sp>
      <p:sp>
        <p:nvSpPr>
          <p:cNvPr id="13315" name="Rectangle 3"/>
          <p:cNvSpPr>
            <a:spLocks noGrp="1" noChangeArrowheads="1"/>
          </p:cNvSpPr>
          <p:nvPr>
            <p:ph idx="1"/>
          </p:nvPr>
        </p:nvSpPr>
        <p:spPr>
          <a:xfrm>
            <a:off x="1600200" y="1676400"/>
            <a:ext cx="8991600" cy="5029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r">
              <a:buFont typeface="Wingdings" panose="05000000000000000000" pitchFamily="2" charset="2"/>
              <a:buNone/>
            </a:pPr>
            <a:r>
              <a:rPr lang="en-US" altLang="en-US" sz="2300" smtClean="0">
                <a:solidFill>
                  <a:schemeClr val="tx2"/>
                </a:solidFill>
              </a:rPr>
              <a:t>How to Use     2</a:t>
            </a:r>
          </a:p>
          <a:p>
            <a:pPr algn="ctr">
              <a:buFont typeface="Wingdings" panose="05000000000000000000" pitchFamily="2" charset="2"/>
              <a:buNone/>
            </a:pPr>
            <a:r>
              <a:rPr lang="en-US" altLang="en-US" sz="2300" smtClean="0">
                <a:solidFill>
                  <a:schemeClr val="tx2"/>
                </a:solidFill>
              </a:rPr>
              <a:t>Abstract</a:t>
            </a:r>
          </a:p>
          <a:p>
            <a:pPr>
              <a:buFont typeface="Wingdings" panose="05000000000000000000" pitchFamily="2" charset="2"/>
              <a:buNone/>
            </a:pPr>
            <a:r>
              <a:rPr lang="en-US" altLang="en-US" sz="2300" smtClean="0">
                <a:solidFill>
                  <a:schemeClr val="tx2"/>
                </a:solidFill>
              </a:rPr>
              <a:t> 	As consumers of research information and authors of technical reports, students should acquire familiarity with APA report writing style. Among the ways to foster technical writing skills, handouts which summarize style and format parameters can be provided. This article presents a handout designed for students whose written assignments must adhere to the </a:t>
            </a:r>
            <a:r>
              <a:rPr lang="en-US" altLang="en-US" sz="2300" i="1" smtClean="0">
                <a:solidFill>
                  <a:schemeClr val="tx2"/>
                </a:solidFill>
              </a:rPr>
              <a:t>Publication Manual of the American Psychological Association</a:t>
            </a:r>
            <a:r>
              <a:rPr lang="en-US" altLang="en-US" sz="2300" smtClean="0">
                <a:solidFill>
                  <a:schemeClr val="tx2"/>
                </a:solidFill>
              </a:rPr>
              <a:t> (2001).  Listed are guidelines and examples for organization and writing style, typing, citing within text, and referencing resources.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MANUSCRIPT HEADINGS</a:t>
            </a:r>
          </a:p>
        </p:txBody>
      </p:sp>
      <p:sp>
        <p:nvSpPr>
          <p:cNvPr id="14339" name="Rectangle 3"/>
          <p:cNvSpPr>
            <a:spLocks noGrp="1" noChangeArrowheads="1"/>
          </p:cNvSpPr>
          <p:nvPr>
            <p:ph idx="1"/>
          </p:nvPr>
        </p:nvSpPr>
        <p:spPr>
          <a:xfrm>
            <a:off x="1828800" y="1981200"/>
            <a:ext cx="8153400" cy="4648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altLang="en-US" sz="3500" dirty="0" smtClean="0">
                <a:solidFill>
                  <a:schemeClr val="tx2"/>
                </a:solidFill>
              </a:rPr>
              <a:t>Use hierarchical headings.  They should be brief &amp; descriptive</a:t>
            </a:r>
          </a:p>
          <a:p>
            <a:pPr lvl="1">
              <a:lnSpc>
                <a:spcPct val="90000"/>
              </a:lnSpc>
            </a:pPr>
            <a:r>
              <a:rPr lang="en-US" altLang="en-US" sz="3000" dirty="0" smtClean="0">
                <a:solidFill>
                  <a:schemeClr val="tx2"/>
                </a:solidFill>
              </a:rPr>
              <a:t>Headings are like an outline of the paper’s major sections.</a:t>
            </a:r>
          </a:p>
          <a:p>
            <a:pPr algn="ctr">
              <a:lnSpc>
                <a:spcPct val="90000"/>
              </a:lnSpc>
              <a:buFont typeface="Wingdings" panose="05000000000000000000" pitchFamily="2" charset="2"/>
              <a:buNone/>
            </a:pPr>
            <a:r>
              <a:rPr lang="en-US" altLang="en-US" sz="3500" dirty="0" smtClean="0">
                <a:solidFill>
                  <a:schemeClr val="tx2"/>
                </a:solidFill>
              </a:rPr>
              <a:t>Level One</a:t>
            </a:r>
          </a:p>
          <a:p>
            <a:pPr algn="ctr">
              <a:lnSpc>
                <a:spcPct val="90000"/>
              </a:lnSpc>
              <a:buFont typeface="Wingdings" panose="05000000000000000000" pitchFamily="2" charset="2"/>
              <a:buNone/>
            </a:pPr>
            <a:r>
              <a:rPr lang="en-US" altLang="en-US" sz="3500" i="1" dirty="0" smtClean="0">
                <a:solidFill>
                  <a:schemeClr val="tx2"/>
                </a:solidFill>
              </a:rPr>
              <a:t>Level two (rarely used)</a:t>
            </a:r>
          </a:p>
          <a:p>
            <a:pPr>
              <a:lnSpc>
                <a:spcPct val="90000"/>
              </a:lnSpc>
              <a:buFont typeface="Wingdings" panose="05000000000000000000" pitchFamily="2" charset="2"/>
              <a:buNone/>
            </a:pPr>
            <a:r>
              <a:rPr lang="en-US" altLang="en-US" sz="3500" i="1" dirty="0" smtClean="0">
                <a:solidFill>
                  <a:schemeClr val="tx2"/>
                </a:solidFill>
              </a:rPr>
              <a:t>Level Three</a:t>
            </a:r>
          </a:p>
          <a:p>
            <a:pPr>
              <a:lnSpc>
                <a:spcPct val="90000"/>
              </a:lnSpc>
              <a:buFont typeface="Wingdings" panose="05000000000000000000" pitchFamily="2" charset="2"/>
              <a:buNone/>
            </a:pPr>
            <a:r>
              <a:rPr lang="en-US" altLang="en-US" sz="3500" dirty="0" smtClean="0">
                <a:solidFill>
                  <a:schemeClr val="tx2"/>
                </a:solidFill>
              </a:rPr>
              <a:t>        </a:t>
            </a:r>
            <a:r>
              <a:rPr lang="en-US" altLang="en-US" sz="3500" i="1" dirty="0" smtClean="0">
                <a:solidFill>
                  <a:schemeClr val="tx2"/>
                </a:solidFill>
              </a:rPr>
              <a:t>Level Four</a:t>
            </a:r>
            <a:r>
              <a:rPr lang="en-US" altLang="en-US" sz="3500" dirty="0" smtClean="0">
                <a:solidFill>
                  <a:schemeClr val="tx2"/>
                </a:solidFill>
              </a:rPr>
              <a:t>. </a:t>
            </a:r>
          </a:p>
        </p:txBody>
      </p:sp>
      <p:pic>
        <p:nvPicPr>
          <p:cNvPr id="14340"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6172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accent2"/>
                                      </p:to>
                                    </p:animClr>
                                  </p:subTnLst>
                                </p:cTn>
                              </p:par>
                              <p:par>
                                <p:cTn id="9" presetID="2" presetClass="entr" presetSubtype="2"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accent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additive="base">
                                        <p:cTn id="23" dur="500" fill="hold"/>
                                        <p:tgtEl>
                                          <p:spTgt spid="1433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43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3" end="3"/>
                                            </p:txEl>
                                          </p:spTgt>
                                        </p:tgtEl>
                                        <p:attrNameLst>
                                          <p:attrName>ppt_c</p:attrName>
                                        </p:attrNameLst>
                                      </p:cBhvr>
                                      <p:to>
                                        <a:schemeClr val="accent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anim calcmode="lin" valueType="num">
                                      <p:cBhvr additive="base">
                                        <p:cTn id="29" dur="500" fill="hold"/>
                                        <p:tgtEl>
                                          <p:spTgt spid="14339">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43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4" end="4"/>
                                            </p:txEl>
                                          </p:spTgt>
                                        </p:tgtEl>
                                        <p:attrNameLst>
                                          <p:attrName>ppt_c</p:attrName>
                                        </p:attrNameLst>
                                      </p:cBhvr>
                                      <p:to>
                                        <a:schemeClr val="accent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4339">
                                            <p:txEl>
                                              <p:pRg st="5" end="5"/>
                                            </p:txEl>
                                          </p:spTgt>
                                        </p:tgtEl>
                                        <p:attrNameLst>
                                          <p:attrName>style.visibility</p:attrName>
                                        </p:attrNameLst>
                                      </p:cBhvr>
                                      <p:to>
                                        <p:strVal val="visible"/>
                                      </p:to>
                                    </p:set>
                                    <p:anim calcmode="lin" valueType="num">
                                      <p:cBhvr additive="base">
                                        <p:cTn id="35" dur="500" fill="hold"/>
                                        <p:tgtEl>
                                          <p:spTgt spid="1433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340"/>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103999" fill="hold"/>
                                        <p:tgtEl>
                                          <p:spTgt spid="14340"/>
                                        </p:tgtEl>
                                      </p:cBhvr>
                                    </p:cmd>
                                  </p:childTnLst>
                                </p:cTn>
                              </p:par>
                            </p:childTnLst>
                          </p:cTn>
                        </p:par>
                      </p:childTnLst>
                    </p:cTn>
                  </p:par>
                </p:childTnLst>
              </p:cTn>
              <p:nextCondLst>
                <p:cond evt="onClick" delay="0">
                  <p:tgtEl>
                    <p:spTgt spid="14340"/>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4340"/>
                </p:tgtEl>
              </p:cMediaNode>
            </p:audio>
          </p:childTnLst>
        </p:cTn>
      </p:par>
    </p:tnLst>
    <p:bldLst>
      <p:bldP spid="143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MANUSCRIPT HEADINGS</a:t>
            </a:r>
          </a:p>
        </p:txBody>
      </p:sp>
      <p:sp>
        <p:nvSpPr>
          <p:cNvPr id="67587" name="Rectangle 3"/>
          <p:cNvSpPr>
            <a:spLocks noGrp="1" noChangeArrowheads="1"/>
          </p:cNvSpPr>
          <p:nvPr>
            <p:ph idx="1"/>
          </p:nvPr>
        </p:nvSpPr>
        <p:spPr>
          <a:xfrm>
            <a:off x="1828800" y="1981200"/>
            <a:ext cx="8153400" cy="4648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altLang="en-US" sz="4000" dirty="0" smtClean="0">
                <a:solidFill>
                  <a:schemeClr val="tx2"/>
                </a:solidFill>
              </a:rPr>
              <a:t>Some of you may need to use two level headings.  If you use two level headings, use level 1 and level 3</a:t>
            </a:r>
          </a:p>
          <a:p>
            <a:pPr>
              <a:lnSpc>
                <a:spcPct val="90000"/>
              </a:lnSpc>
            </a:pPr>
            <a:r>
              <a:rPr lang="en-US" altLang="en-US" sz="4000" dirty="0" smtClean="0">
                <a:solidFill>
                  <a:schemeClr val="tx2"/>
                </a:solidFill>
              </a:rPr>
              <a:t>Some of you MAY need to use three level headings. If you use three level headings, use level 1, level 3 and level 4.</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587">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587">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b="1" smtClean="0"/>
              <a:t>MANUSCRIPT HEADINGS</a:t>
            </a:r>
          </a:p>
        </p:txBody>
      </p:sp>
      <p:sp>
        <p:nvSpPr>
          <p:cNvPr id="71683" name="Rectangle 3"/>
          <p:cNvSpPr>
            <a:spLocks noGrp="1" noChangeArrowheads="1"/>
          </p:cNvSpPr>
          <p:nvPr>
            <p:ph idx="1"/>
          </p:nvPr>
        </p:nvSpPr>
        <p:spPr>
          <a:xfrm>
            <a:off x="1828800" y="1981200"/>
            <a:ext cx="8153400" cy="4648200"/>
          </a:xfrm>
          <a:solidFill>
            <a:schemeClr val="bg1"/>
          </a:solid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4000" dirty="0" smtClean="0">
                <a:solidFill>
                  <a:schemeClr val="tx2"/>
                </a:solidFill>
              </a:rPr>
              <a:t>Keep your level headings simple.</a:t>
            </a:r>
          </a:p>
          <a:p>
            <a:r>
              <a:rPr lang="en-US" altLang="en-US" sz="4000" dirty="0" smtClean="0">
                <a:solidFill>
                  <a:schemeClr val="tx2"/>
                </a:solidFill>
              </a:rPr>
              <a:t>The level headings should provide some breaks to the major sections of your paper, and some of the most important minor sections of the paper.</a:t>
            </a:r>
          </a:p>
        </p:txBody>
      </p:sp>
      <p:pic>
        <p:nvPicPr>
          <p:cNvPr id="71684"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610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168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17999" fill="hold"/>
                                        <p:tgtEl>
                                          <p:spTgt spid="71684"/>
                                        </p:tgtEl>
                                      </p:cBhvr>
                                    </p:cmd>
                                  </p:childTnLst>
                                </p:cTn>
                              </p:par>
                            </p:childTnLst>
                          </p:cTn>
                        </p:par>
                      </p:childTnLst>
                    </p:cTn>
                  </p:par>
                </p:childTnLst>
              </p:cTn>
              <p:nextCondLst>
                <p:cond evt="onClick" delay="0">
                  <p:tgtEl>
                    <p:spTgt spid="71684"/>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1684"/>
                </p:tgtEl>
              </p:cMediaNode>
            </p:audio>
          </p:childTnLst>
        </p:cTn>
      </p:par>
    </p:tnLst>
    <p:bldLst>
      <p:bldP spid="71683" grpId="0" build="p" autoUpdateAnimBg="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7388</TotalTime>
  <Words>1374</Words>
  <Application>Microsoft Office PowerPoint</Application>
  <PresentationFormat>Widescreen</PresentationFormat>
  <Paragraphs>158</Paragraphs>
  <Slides>33</Slides>
  <Notes>6</Notes>
  <HiddenSlides>0</HiddenSlides>
  <MMClips>26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 Antiqua</vt:lpstr>
      <vt:lpstr>Times New Roman</vt:lpstr>
      <vt:lpstr>Trebuchet MS</vt:lpstr>
      <vt:lpstr>Wingdings</vt:lpstr>
      <vt:lpstr>Wingdings 3</vt:lpstr>
      <vt:lpstr>Facet</vt:lpstr>
      <vt:lpstr>PowerPoint Presentation</vt:lpstr>
      <vt:lpstr>THE TITLE PAGE </vt:lpstr>
      <vt:lpstr>The Title Page Continued </vt:lpstr>
      <vt:lpstr>Sample Title Page</vt:lpstr>
      <vt:lpstr>Abstract</vt:lpstr>
      <vt:lpstr>Sample Abstract</vt:lpstr>
      <vt:lpstr>MANUSCRIPT HEADINGS</vt:lpstr>
      <vt:lpstr>MANUSCRIPT HEADINGS</vt:lpstr>
      <vt:lpstr>MANUSCRIPT HEADINGS</vt:lpstr>
      <vt:lpstr>MANUSCRIPT HEADINGS</vt:lpstr>
      <vt:lpstr>Parts of a Research Paper</vt:lpstr>
      <vt:lpstr>Parts of a Research Paper</vt:lpstr>
      <vt:lpstr>Sample Headings for a Data-based Research Report</vt:lpstr>
      <vt:lpstr>TYPING POINTS</vt:lpstr>
      <vt:lpstr>TYPING POINTS Continued</vt:lpstr>
      <vt:lpstr>TYPING POINTS Continued</vt:lpstr>
      <vt:lpstr>TYPING POINTS Continued</vt:lpstr>
      <vt:lpstr>IN-TEXT CITATIONS</vt:lpstr>
      <vt:lpstr>CITATIONS Continued</vt:lpstr>
      <vt:lpstr>CITATIONS-authors</vt:lpstr>
      <vt:lpstr>CITATIONS-authors</vt:lpstr>
      <vt:lpstr>CITATIONS-authors</vt:lpstr>
      <vt:lpstr>CITATIONS-Authors</vt:lpstr>
      <vt:lpstr>CITATIONS</vt:lpstr>
      <vt:lpstr>MULTIPLE SOURCES IN A SINGLE CITATION</vt:lpstr>
      <vt:lpstr>CITATIONS-Page Numbers</vt:lpstr>
      <vt:lpstr>QUOTING-Some Rules</vt:lpstr>
      <vt:lpstr>QUOTATIONS</vt:lpstr>
      <vt:lpstr>SHORT QUOTE EXAMPLES</vt:lpstr>
      <vt:lpstr>Paraphrasing Examples</vt:lpstr>
      <vt:lpstr>References</vt:lpstr>
      <vt:lpstr>PowerPoint Presentation</vt:lpstr>
      <vt:lpstr>JOURNAL References</vt:lpstr>
    </vt:vector>
  </TitlesOfParts>
  <Company>College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Valdosta State University</dc:creator>
  <cp:lastModifiedBy>Althea Roy</cp:lastModifiedBy>
  <cp:revision>36</cp:revision>
  <dcterms:created xsi:type="dcterms:W3CDTF">2002-03-07T19:03:09Z</dcterms:created>
  <dcterms:modified xsi:type="dcterms:W3CDTF">2017-08-11T14:29:01Z</dcterms:modified>
</cp:coreProperties>
</file>