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1CF301-CB87-4DA9-9338-33F3E303DAF9}"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3A9A3-7E2B-4502-A866-60A79F29D9D1}" type="slidenum">
              <a:rPr lang="en-US" smtClean="0"/>
              <a:t>‹#›</a:t>
            </a:fld>
            <a:endParaRPr lang="en-US"/>
          </a:p>
        </p:txBody>
      </p:sp>
    </p:spTree>
    <p:extLst>
      <p:ext uri="{BB962C8B-B14F-4D97-AF65-F5344CB8AC3E}">
        <p14:creationId xmlns:p14="http://schemas.microsoft.com/office/powerpoint/2010/main" val="1249687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1CF301-CB87-4DA9-9338-33F3E303DAF9}"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3A9A3-7E2B-4502-A866-60A79F29D9D1}" type="slidenum">
              <a:rPr lang="en-US" smtClean="0"/>
              <a:t>‹#›</a:t>
            </a:fld>
            <a:endParaRPr lang="en-US"/>
          </a:p>
        </p:txBody>
      </p:sp>
    </p:spTree>
    <p:extLst>
      <p:ext uri="{BB962C8B-B14F-4D97-AF65-F5344CB8AC3E}">
        <p14:creationId xmlns:p14="http://schemas.microsoft.com/office/powerpoint/2010/main" val="2213973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1CF301-CB87-4DA9-9338-33F3E303DAF9}"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3A9A3-7E2B-4502-A866-60A79F29D9D1}" type="slidenum">
              <a:rPr lang="en-US" smtClean="0"/>
              <a:t>‹#›</a:t>
            </a:fld>
            <a:endParaRPr lang="en-US"/>
          </a:p>
        </p:txBody>
      </p:sp>
    </p:spTree>
    <p:extLst>
      <p:ext uri="{BB962C8B-B14F-4D97-AF65-F5344CB8AC3E}">
        <p14:creationId xmlns:p14="http://schemas.microsoft.com/office/powerpoint/2010/main" val="1304278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1CF301-CB87-4DA9-9338-33F3E303DAF9}"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3A9A3-7E2B-4502-A866-60A79F29D9D1}" type="slidenum">
              <a:rPr lang="en-US" smtClean="0"/>
              <a:t>‹#›</a:t>
            </a:fld>
            <a:endParaRPr lang="en-US"/>
          </a:p>
        </p:txBody>
      </p:sp>
    </p:spTree>
    <p:extLst>
      <p:ext uri="{BB962C8B-B14F-4D97-AF65-F5344CB8AC3E}">
        <p14:creationId xmlns:p14="http://schemas.microsoft.com/office/powerpoint/2010/main" val="3031049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1CF301-CB87-4DA9-9338-33F3E303DAF9}" type="datetimeFigureOut">
              <a:rPr lang="en-US" smtClean="0"/>
              <a:t>1/30/2017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3A9A3-7E2B-4502-A866-60A79F29D9D1}" type="slidenum">
              <a:rPr lang="en-US" smtClean="0"/>
              <a:t>‹#›</a:t>
            </a:fld>
            <a:endParaRPr lang="en-US"/>
          </a:p>
        </p:txBody>
      </p:sp>
    </p:spTree>
    <p:extLst>
      <p:ext uri="{BB962C8B-B14F-4D97-AF65-F5344CB8AC3E}">
        <p14:creationId xmlns:p14="http://schemas.microsoft.com/office/powerpoint/2010/main" val="3882745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1CF301-CB87-4DA9-9338-33F3E303DAF9}" type="datetimeFigureOut">
              <a:rPr lang="en-US" smtClean="0"/>
              <a:t>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F3A9A3-7E2B-4502-A866-60A79F29D9D1}" type="slidenum">
              <a:rPr lang="en-US" smtClean="0"/>
              <a:t>‹#›</a:t>
            </a:fld>
            <a:endParaRPr lang="en-US"/>
          </a:p>
        </p:txBody>
      </p:sp>
    </p:spTree>
    <p:extLst>
      <p:ext uri="{BB962C8B-B14F-4D97-AF65-F5344CB8AC3E}">
        <p14:creationId xmlns:p14="http://schemas.microsoft.com/office/powerpoint/2010/main" val="2836137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1CF301-CB87-4DA9-9338-33F3E303DAF9}" type="datetimeFigureOut">
              <a:rPr lang="en-US" smtClean="0"/>
              <a:t>1/30/2017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F3A9A3-7E2B-4502-A866-60A79F29D9D1}" type="slidenum">
              <a:rPr lang="en-US" smtClean="0"/>
              <a:t>‹#›</a:t>
            </a:fld>
            <a:endParaRPr lang="en-US"/>
          </a:p>
        </p:txBody>
      </p:sp>
    </p:spTree>
    <p:extLst>
      <p:ext uri="{BB962C8B-B14F-4D97-AF65-F5344CB8AC3E}">
        <p14:creationId xmlns:p14="http://schemas.microsoft.com/office/powerpoint/2010/main" val="1160060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1CF301-CB87-4DA9-9338-33F3E303DAF9}" type="datetimeFigureOut">
              <a:rPr lang="en-US" smtClean="0"/>
              <a:t>1/30/2017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F3A9A3-7E2B-4502-A866-60A79F29D9D1}" type="slidenum">
              <a:rPr lang="en-US" smtClean="0"/>
              <a:t>‹#›</a:t>
            </a:fld>
            <a:endParaRPr lang="en-US"/>
          </a:p>
        </p:txBody>
      </p:sp>
    </p:spTree>
    <p:extLst>
      <p:ext uri="{BB962C8B-B14F-4D97-AF65-F5344CB8AC3E}">
        <p14:creationId xmlns:p14="http://schemas.microsoft.com/office/powerpoint/2010/main" val="317078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1CF301-CB87-4DA9-9338-33F3E303DAF9}" type="datetimeFigureOut">
              <a:rPr lang="en-US" smtClean="0"/>
              <a:t>1/30/2017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F3A9A3-7E2B-4502-A866-60A79F29D9D1}" type="slidenum">
              <a:rPr lang="en-US" smtClean="0"/>
              <a:t>‹#›</a:t>
            </a:fld>
            <a:endParaRPr lang="en-US"/>
          </a:p>
        </p:txBody>
      </p:sp>
    </p:spTree>
    <p:extLst>
      <p:ext uri="{BB962C8B-B14F-4D97-AF65-F5344CB8AC3E}">
        <p14:creationId xmlns:p14="http://schemas.microsoft.com/office/powerpoint/2010/main" val="873716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1CF301-CB87-4DA9-9338-33F3E303DAF9}" type="datetimeFigureOut">
              <a:rPr lang="en-US" smtClean="0"/>
              <a:t>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F3A9A3-7E2B-4502-A866-60A79F29D9D1}" type="slidenum">
              <a:rPr lang="en-US" smtClean="0"/>
              <a:t>‹#›</a:t>
            </a:fld>
            <a:endParaRPr lang="en-US"/>
          </a:p>
        </p:txBody>
      </p:sp>
    </p:spTree>
    <p:extLst>
      <p:ext uri="{BB962C8B-B14F-4D97-AF65-F5344CB8AC3E}">
        <p14:creationId xmlns:p14="http://schemas.microsoft.com/office/powerpoint/2010/main" val="1378747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1CF301-CB87-4DA9-9338-33F3E303DAF9}" type="datetimeFigureOut">
              <a:rPr lang="en-US" smtClean="0"/>
              <a:t>1/30/2017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F3A9A3-7E2B-4502-A866-60A79F29D9D1}" type="slidenum">
              <a:rPr lang="en-US" smtClean="0"/>
              <a:t>‹#›</a:t>
            </a:fld>
            <a:endParaRPr lang="en-US"/>
          </a:p>
        </p:txBody>
      </p:sp>
    </p:spTree>
    <p:extLst>
      <p:ext uri="{BB962C8B-B14F-4D97-AF65-F5344CB8AC3E}">
        <p14:creationId xmlns:p14="http://schemas.microsoft.com/office/powerpoint/2010/main" val="314818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1CF301-CB87-4DA9-9338-33F3E303DAF9}" type="datetimeFigureOut">
              <a:rPr lang="en-US" smtClean="0"/>
              <a:t>1/30/2017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F3A9A3-7E2B-4502-A866-60A79F29D9D1}" type="slidenum">
              <a:rPr lang="en-US" smtClean="0"/>
              <a:t>‹#›</a:t>
            </a:fld>
            <a:endParaRPr lang="en-US"/>
          </a:p>
        </p:txBody>
      </p:sp>
    </p:spTree>
    <p:extLst>
      <p:ext uri="{BB962C8B-B14F-4D97-AF65-F5344CB8AC3E}">
        <p14:creationId xmlns:p14="http://schemas.microsoft.com/office/powerpoint/2010/main" val="2595811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Annotated Bibliographies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40250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 definition…</a:t>
            </a:r>
            <a:endParaRPr lang="en-US" dirty="0"/>
          </a:p>
        </p:txBody>
      </p:sp>
      <p:sp>
        <p:nvSpPr>
          <p:cNvPr id="3" name="Content Placeholder 2"/>
          <p:cNvSpPr>
            <a:spLocks noGrp="1"/>
          </p:cNvSpPr>
          <p:nvPr>
            <p:ph idx="1"/>
          </p:nvPr>
        </p:nvSpPr>
        <p:spPr>
          <a:xfrm>
            <a:off x="838200" y="1449238"/>
            <a:ext cx="10515600" cy="4727725"/>
          </a:xfrm>
        </p:spPr>
        <p:txBody>
          <a:bodyPr>
            <a:normAutofit fontScale="92500" lnSpcReduction="10000"/>
          </a:bodyPr>
          <a:lstStyle/>
          <a:p>
            <a:r>
              <a:rPr lang="en-US" sz="3600" dirty="0" smtClean="0"/>
              <a:t>“a list of citations to books, articles, and documents. Each citation is followed by a brief (usually about 150 words) descriptive and evaluative paragraph, the annotation. The purpose of the annotation is to inform the reader of the relevance, accuracy, and quality of the sources cited” (Cornell University Library) </a:t>
            </a:r>
          </a:p>
          <a:p>
            <a:endParaRPr lang="en-US" dirty="0" smtClean="0"/>
          </a:p>
          <a:p>
            <a:endParaRPr lang="en-US" dirty="0"/>
          </a:p>
          <a:p>
            <a:pPr marL="0" indent="0">
              <a:buNone/>
            </a:pPr>
            <a:endParaRPr lang="en-US" dirty="0"/>
          </a:p>
          <a:p>
            <a:endParaRPr lang="en-US" dirty="0" smtClean="0"/>
          </a:p>
          <a:p>
            <a:pPr marL="0" indent="0">
              <a:buNone/>
            </a:pPr>
            <a:r>
              <a:rPr lang="en-US" sz="1700" dirty="0" smtClean="0"/>
              <a:t>http://guides.library.cornell.edu/c.php?g=32342&amp;p=203789</a:t>
            </a:r>
            <a:endParaRPr lang="en-US" sz="1700" dirty="0"/>
          </a:p>
        </p:txBody>
      </p:sp>
    </p:spTree>
    <p:extLst>
      <p:ext uri="{BB962C8B-B14F-4D97-AF65-F5344CB8AC3E}">
        <p14:creationId xmlns:p14="http://schemas.microsoft.com/office/powerpoint/2010/main" val="3888139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a:t>
            </a:r>
            <a:endParaRPr lang="en-US" dirty="0"/>
          </a:p>
        </p:txBody>
      </p:sp>
      <p:sp>
        <p:nvSpPr>
          <p:cNvPr id="3" name="Content Placeholder 2"/>
          <p:cNvSpPr>
            <a:spLocks noGrp="1"/>
          </p:cNvSpPr>
          <p:nvPr>
            <p:ph idx="1"/>
          </p:nvPr>
        </p:nvSpPr>
        <p:spPr>
          <a:xfrm>
            <a:off x="543464" y="1371600"/>
            <a:ext cx="10810336" cy="4805363"/>
          </a:xfrm>
        </p:spPr>
        <p:txBody>
          <a:bodyPr>
            <a:normAutofit fontScale="92500" lnSpcReduction="20000"/>
          </a:bodyPr>
          <a:lstStyle/>
          <a:p>
            <a:r>
              <a:rPr lang="en-US" dirty="0" smtClean="0"/>
              <a:t>“Creating </a:t>
            </a:r>
            <a:r>
              <a:rPr lang="en-US" dirty="0"/>
              <a:t>an annotated bibliography calls for the application of a variety of intellectual skills: concise exposition, succinct analysis, and informed library research.</a:t>
            </a:r>
          </a:p>
          <a:p>
            <a:r>
              <a:rPr lang="en-US" dirty="0"/>
              <a:t>First, locate and record citations to books, periodicals, and documents that may contain useful information and ideas on your topic. Briefly examine and review the actual items. Then choose those works that provide a variety of perspectives on your topic.</a:t>
            </a:r>
          </a:p>
          <a:p>
            <a:r>
              <a:rPr lang="en-US" dirty="0"/>
              <a:t>Cite the book, article, or document using the appropriate style.</a:t>
            </a:r>
          </a:p>
          <a:p>
            <a:r>
              <a:rPr lang="en-US" dirty="0"/>
              <a:t>Write a concise annotation that summarizes the central theme and scope of the book or article. Include one or more sentences that (a) evaluate the authority or background of the author, (b) comment on the intended audience, (c) compare or contrast this work with another you have cited, or (d) explain how this work illuminates your bibliography </a:t>
            </a:r>
            <a:r>
              <a:rPr lang="en-US" dirty="0" smtClean="0"/>
              <a:t>topic” (Engle 2016). </a:t>
            </a:r>
          </a:p>
          <a:p>
            <a:pPr marL="0" indent="0">
              <a:buNone/>
            </a:pPr>
            <a:r>
              <a:rPr lang="en-US" sz="2000" dirty="0" smtClean="0"/>
              <a:t>(</a:t>
            </a:r>
            <a:r>
              <a:rPr lang="en-US" sz="2000" dirty="0" smtClean="0"/>
              <a:t>http://guides.library.cornell.edu/c.php?g=32342&amp;p=203789)</a:t>
            </a:r>
            <a:endParaRPr lang="en-US" sz="2000" dirty="0"/>
          </a:p>
          <a:p>
            <a:endParaRPr lang="en-US" dirty="0"/>
          </a:p>
        </p:txBody>
      </p:sp>
    </p:spTree>
    <p:extLst>
      <p:ext uri="{BB962C8B-B14F-4D97-AF65-F5344CB8AC3E}">
        <p14:creationId xmlns:p14="http://schemas.microsoft.com/office/powerpoint/2010/main" val="2550152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500" b="1" dirty="0" smtClean="0"/>
              <a:t>The following example uses APA style (</a:t>
            </a:r>
            <a:r>
              <a:rPr lang="en-US" sz="2500" b="1" i="1" dirty="0" smtClean="0"/>
              <a:t>Publication Manual of the American Psychological Association</a:t>
            </a:r>
            <a:r>
              <a:rPr lang="en-US" sz="2500" b="1" dirty="0" smtClean="0"/>
              <a:t>, 6th edition, 2010)</a:t>
            </a:r>
            <a:r>
              <a:rPr lang="en-US" sz="2500" dirty="0" smtClean="0"/>
              <a:t> for the journal citation:</a:t>
            </a:r>
            <a:br>
              <a:rPr lang="en-US" sz="2500" dirty="0" smtClean="0"/>
            </a:br>
            <a:r>
              <a:rPr lang="en-US" sz="2500" b="1" dirty="0" smtClean="0"/>
              <a:t>Waite, L. J., </a:t>
            </a:r>
            <a:r>
              <a:rPr lang="en-US" sz="2500" b="1" dirty="0" err="1" smtClean="0"/>
              <a:t>Goldschneider</a:t>
            </a:r>
            <a:r>
              <a:rPr lang="en-US" sz="2500" b="1" dirty="0" smtClean="0"/>
              <a:t>, F. K., &amp; </a:t>
            </a:r>
            <a:r>
              <a:rPr lang="en-US" sz="2500" b="1" dirty="0" err="1" smtClean="0"/>
              <a:t>Witsberger</a:t>
            </a:r>
            <a:r>
              <a:rPr lang="en-US" sz="2500" b="1" dirty="0" smtClean="0"/>
              <a:t>, C. (1986). Nonfamily living and the erosion of traditional family orientations among young adults. </a:t>
            </a:r>
            <a:r>
              <a:rPr lang="en-US" sz="2500" b="1" i="1" dirty="0" smtClean="0"/>
              <a:t>American Sociological Review,</a:t>
            </a:r>
            <a:r>
              <a:rPr lang="en-US" sz="2500" b="1" dirty="0" smtClean="0"/>
              <a:t> </a:t>
            </a:r>
            <a:r>
              <a:rPr lang="en-US" sz="2500" b="1" i="1" dirty="0" smtClean="0"/>
              <a:t>51</a:t>
            </a:r>
            <a:r>
              <a:rPr lang="en-US" sz="2500" b="1" dirty="0" smtClean="0"/>
              <a:t>, 541-554</a:t>
            </a:r>
            <a:endParaRPr lang="en-US" sz="2500" dirty="0"/>
          </a:p>
        </p:txBody>
      </p:sp>
      <p:sp>
        <p:nvSpPr>
          <p:cNvPr id="3" name="Content Placeholder 2"/>
          <p:cNvSpPr>
            <a:spLocks noGrp="1"/>
          </p:cNvSpPr>
          <p:nvPr>
            <p:ph idx="1"/>
          </p:nvPr>
        </p:nvSpPr>
        <p:spPr/>
        <p:txBody>
          <a:bodyPr>
            <a:normAutofit/>
          </a:bodyPr>
          <a:lstStyle/>
          <a:p>
            <a:r>
              <a:rPr lang="en-US" dirty="0" smtClean="0"/>
              <a:t>The </a:t>
            </a:r>
            <a:r>
              <a:rPr lang="en-US" dirty="0"/>
              <a:t>authors, researchers at the Rand Corporation and Brown University, use data from the National Longitudinal Surveys of Young Women and Young Men to test their hypothesis that nonfamily living by young adults alters their attitudes, values, plans, and expectations, moving them away from their belief in traditional sex roles. They find their hypothesis strongly supported in young females, while the effects were fewer in studies of young males. Increasing the time away from parents before marrying increased individualism, self-sufficiency, and changes in attitudes about families. In contrast, an earlier study by Williams cited below shows no significant gender differences in sex role attitudes as a result of nonfamily living.</a:t>
            </a:r>
          </a:p>
          <a:p>
            <a:endParaRPr lang="en-US" dirty="0"/>
          </a:p>
        </p:txBody>
      </p:sp>
    </p:spTree>
    <p:extLst>
      <p:ext uri="{BB962C8B-B14F-4D97-AF65-F5344CB8AC3E}">
        <p14:creationId xmlns:p14="http://schemas.microsoft.com/office/powerpoint/2010/main" val="1965080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dirty="0" smtClean="0"/>
              <a:t>Ehrenreich, B. (2001). </a:t>
            </a:r>
            <a:r>
              <a:rPr lang="en-US" sz="2200" i="1" dirty="0" smtClean="0"/>
              <a:t>Nickel and dimed: On (not) getting by in America</a:t>
            </a:r>
            <a:r>
              <a:rPr lang="en-US" sz="2200" dirty="0" smtClean="0"/>
              <a:t>. New York: Henry Holt and Company.</a:t>
            </a:r>
            <a:r>
              <a:rPr lang="en-US" dirty="0" smtClean="0"/>
              <a:t/>
            </a:r>
            <a:br>
              <a:rPr lang="en-US" dirty="0" smtClean="0"/>
            </a:br>
            <a:endParaRPr lang="en-US" dirty="0"/>
          </a:p>
        </p:txBody>
      </p:sp>
      <p:sp>
        <p:nvSpPr>
          <p:cNvPr id="3" name="Content Placeholder 2"/>
          <p:cNvSpPr>
            <a:spLocks noGrp="1"/>
          </p:cNvSpPr>
          <p:nvPr>
            <p:ph idx="1"/>
          </p:nvPr>
        </p:nvSpPr>
        <p:spPr>
          <a:xfrm>
            <a:off x="522513" y="1418252"/>
            <a:ext cx="11290041" cy="5019869"/>
          </a:xfrm>
        </p:spPr>
        <p:txBody>
          <a:bodyPr>
            <a:normAutofit fontScale="77500" lnSpcReduction="20000"/>
          </a:bodyPr>
          <a:lstStyle/>
          <a:p>
            <a:r>
              <a:rPr lang="en-US" sz="3200" dirty="0" smtClean="0"/>
              <a:t>In </a:t>
            </a:r>
            <a:r>
              <a:rPr lang="en-US" sz="3200" dirty="0"/>
              <a:t>this book of nonfiction based on the journalist's experiential research, Ehrenreich attempts to ascertain whether it is currently possible for an individual to live on a minimum-wage in America. Taking jobs as a waitress, a maid in a cleaning service, and a Walmart sales employee, the author summarizes and reflects on her work, her relationships with fellow workers, and her financial struggles in each situation.</a:t>
            </a:r>
          </a:p>
          <a:p>
            <a:r>
              <a:rPr lang="en-US" sz="3200" dirty="0"/>
              <a:t>An experienced journalist, Ehrenreich is aware of the limitations of her experiment and the ethical implications of her experiential research tactics and reflects on these issues in the text. The author is forthcoming about her methods and supplements her experiences with scholarly research on her places of employment, the economy, and the rising cost of living in America. Ehrenreich’s project is timely, descriptive, and well-researched.</a:t>
            </a:r>
          </a:p>
          <a:p>
            <a:r>
              <a:rPr lang="en-US" b="1" dirty="0"/>
              <a:t>The annotation above both summarizes and assesses the book in the citation. The first paragraph provides a brief summary of the author's project in the book, covering the main points of the work. The second paragraph points out the project’s strengths and evaluates its methods and presentation. This particular annotation does not reflect on the source’s potential importance or usefulness for this person’s own research</a:t>
            </a:r>
            <a:r>
              <a:rPr lang="en-US" b="1" dirty="0" smtClean="0"/>
              <a:t>.</a:t>
            </a:r>
          </a:p>
          <a:p>
            <a:pPr marL="0" indent="0">
              <a:buNone/>
            </a:pPr>
            <a:r>
              <a:rPr lang="en-US" sz="2200" b="1" dirty="0" smtClean="0"/>
              <a:t>(https://owl.english.purdue.edu/owl/resource/614/03/)</a:t>
            </a:r>
            <a:endParaRPr lang="en-US" sz="2200" b="1" dirty="0"/>
          </a:p>
          <a:p>
            <a:endParaRPr lang="en-US" dirty="0"/>
          </a:p>
        </p:txBody>
      </p:sp>
    </p:spTree>
    <p:extLst>
      <p:ext uri="{BB962C8B-B14F-4D97-AF65-F5344CB8AC3E}">
        <p14:creationId xmlns:p14="http://schemas.microsoft.com/office/powerpoint/2010/main" val="21678925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611</Words>
  <Application>Microsoft Office PowerPoint</Application>
  <PresentationFormat>Widescreen</PresentationFormat>
  <Paragraphs>21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Annotated Bibliographies</vt:lpstr>
      <vt:lpstr>By definition…</vt:lpstr>
      <vt:lpstr>The process</vt:lpstr>
      <vt:lpstr>The following example uses APA style (Publication Manual of the American Psychological Association, 6th edition, 2010) for the journal citation: Waite, L. J., Goldschneider, F. K., &amp; Witsberger, C. (1986). Nonfamily living and the erosion of traditional family orientations among young adults. American Sociological Review, 51, 541-554</vt:lpstr>
      <vt:lpstr>Ehrenreich, B. (2001). Nickel and dimed: On (not) getting by in America. New York: Henry Holt and Company. </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Annotated Bibliographies</dc:title>
  <dc:creator>Althea Roy</dc:creator>
  <cp:lastModifiedBy>Althea Roy</cp:lastModifiedBy>
  <cp:revision>3</cp:revision>
  <dcterms:created xsi:type="dcterms:W3CDTF">2017-01-30T20:38:36Z</dcterms:created>
  <dcterms:modified xsi:type="dcterms:W3CDTF">2017-01-30T20:44:06Z</dcterms:modified>
</cp:coreProperties>
</file>